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8" r:id="rId3"/>
    <p:sldId id="290" r:id="rId4"/>
    <p:sldId id="281" r:id="rId5"/>
    <p:sldId id="312" r:id="rId6"/>
    <p:sldId id="321" r:id="rId7"/>
    <p:sldId id="326" r:id="rId8"/>
    <p:sldId id="327" r:id="rId9"/>
    <p:sldId id="331" r:id="rId10"/>
    <p:sldId id="322" r:id="rId11"/>
    <p:sldId id="323" r:id="rId12"/>
    <p:sldId id="324" r:id="rId13"/>
    <p:sldId id="328" r:id="rId14"/>
    <p:sldId id="325" r:id="rId15"/>
    <p:sldId id="330" r:id="rId16"/>
    <p:sldId id="329" r:id="rId17"/>
    <p:sldId id="332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DD71"/>
    <a:srgbClr val="00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5246" autoAdjust="0"/>
  </p:normalViewPr>
  <p:slideViewPr>
    <p:cSldViewPr>
      <p:cViewPr varScale="1">
        <p:scale>
          <a:sx n="104" d="100"/>
          <a:sy n="10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2724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6F1F4-F5E7-4432-A7BE-F05FBFBE212C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5C4812D-E550-4BF9-BA4A-FDA95E94F18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2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Definition</a:t>
          </a:r>
          <a:endParaRPr lang="en-US" sz="1400" b="1" dirty="0">
            <a:solidFill>
              <a:schemeClr val="bg1"/>
            </a:solidFill>
          </a:endParaRPr>
        </a:p>
      </dgm:t>
    </dgm:pt>
    <dgm:pt modelId="{97184E9C-06A2-44C0-9919-F5A2D2C31360}" type="parTrans" cxnId="{0F819FE0-1591-4F10-9625-DE2FC146BAB5}">
      <dgm:prSet/>
      <dgm:spPr/>
      <dgm:t>
        <a:bodyPr/>
        <a:lstStyle/>
        <a:p>
          <a:endParaRPr lang="en-US" sz="1800"/>
        </a:p>
      </dgm:t>
    </dgm:pt>
    <dgm:pt modelId="{E8D577B4-BB9E-4427-88EE-08C423D6B0B4}" type="sibTrans" cxnId="{0F819FE0-1591-4F10-9625-DE2FC146BAB5}">
      <dgm:prSet/>
      <dgm:spPr/>
      <dgm:t>
        <a:bodyPr/>
        <a:lstStyle/>
        <a:p>
          <a:endParaRPr lang="en-US" sz="1800"/>
        </a:p>
      </dgm:t>
    </dgm:pt>
    <dgm:pt modelId="{DE7F1D49-932D-4424-8013-8A98184E5D86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Size, layout</a:t>
          </a:r>
          <a:endParaRPr lang="en-US" sz="1600" dirty="0">
            <a:solidFill>
              <a:schemeClr val="bg1"/>
            </a:solidFill>
          </a:endParaRPr>
        </a:p>
      </dgm:t>
    </dgm:pt>
    <dgm:pt modelId="{07AFD8EA-9089-4AC1-9F4E-F0CF7F877B15}" type="parTrans" cxnId="{695AA8E2-DFE6-4D41-81CE-352A6919553B}">
      <dgm:prSet/>
      <dgm:spPr/>
      <dgm:t>
        <a:bodyPr/>
        <a:lstStyle/>
        <a:p>
          <a:endParaRPr lang="en-US" sz="1800"/>
        </a:p>
      </dgm:t>
    </dgm:pt>
    <dgm:pt modelId="{6F572D5D-6E01-4D86-9D94-C83D02A5F7D9}" type="sibTrans" cxnId="{695AA8E2-DFE6-4D41-81CE-352A6919553B}">
      <dgm:prSet/>
      <dgm:spPr/>
      <dgm:t>
        <a:bodyPr/>
        <a:lstStyle/>
        <a:p>
          <a:endParaRPr lang="en-US" sz="1800"/>
        </a:p>
      </dgm:t>
    </dgm:pt>
    <dgm:pt modelId="{AFD96732-51F6-463F-8B4B-0419165AF43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Current status</a:t>
          </a:r>
          <a:endParaRPr lang="en-US" sz="1600" dirty="0">
            <a:solidFill>
              <a:schemeClr val="bg1"/>
            </a:solidFill>
          </a:endParaRPr>
        </a:p>
      </dgm:t>
    </dgm:pt>
    <dgm:pt modelId="{775A8618-64C3-43E4-B233-BFFA2A3D8185}" type="parTrans" cxnId="{07DCDB9E-0405-4ABB-9776-C97EF3DBE0A6}">
      <dgm:prSet/>
      <dgm:spPr/>
      <dgm:t>
        <a:bodyPr/>
        <a:lstStyle/>
        <a:p>
          <a:endParaRPr lang="en-US" sz="1800"/>
        </a:p>
      </dgm:t>
    </dgm:pt>
    <dgm:pt modelId="{B5AEB783-FB3D-43F5-A203-8FE04B2CEA1F}" type="sibTrans" cxnId="{07DCDB9E-0405-4ABB-9776-C97EF3DBE0A6}">
      <dgm:prSet/>
      <dgm:spPr/>
      <dgm:t>
        <a:bodyPr/>
        <a:lstStyle/>
        <a:p>
          <a:endParaRPr lang="en-US" sz="1800"/>
        </a:p>
      </dgm:t>
    </dgm:pt>
    <dgm:pt modelId="{A3141A20-079A-463F-9ED2-12CEB2402C24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Value Chain</a:t>
          </a:r>
          <a:endParaRPr lang="en-US" sz="1400" b="1" dirty="0">
            <a:solidFill>
              <a:schemeClr val="tx1"/>
            </a:solidFill>
          </a:endParaRPr>
        </a:p>
      </dgm:t>
    </dgm:pt>
    <dgm:pt modelId="{83144152-606C-48B1-A9A8-170A0C18627F}" type="parTrans" cxnId="{8BDF60BE-F394-42CA-8AF9-6B5A092AD5BF}">
      <dgm:prSet/>
      <dgm:spPr/>
      <dgm:t>
        <a:bodyPr/>
        <a:lstStyle/>
        <a:p>
          <a:endParaRPr lang="en-US" sz="1800"/>
        </a:p>
      </dgm:t>
    </dgm:pt>
    <dgm:pt modelId="{4B66316D-2B92-4D58-B4DE-F84D92E9FB8A}" type="sibTrans" cxnId="{8BDF60BE-F394-42CA-8AF9-6B5A092AD5BF}">
      <dgm:prSet/>
      <dgm:spPr/>
      <dgm:t>
        <a:bodyPr/>
        <a:lstStyle/>
        <a:p>
          <a:endParaRPr lang="en-US" sz="1800"/>
        </a:p>
      </dgm:t>
    </dgm:pt>
    <dgm:pt modelId="{D000FF3D-0127-4B40-B413-1B6B994DACAD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Supply (Liquefaction, stranded gas, pipeline gas, associated gas, flare gas)</a:t>
          </a:r>
          <a:endParaRPr lang="en-US" sz="1600" dirty="0"/>
        </a:p>
      </dgm:t>
    </dgm:pt>
    <dgm:pt modelId="{0BCB2EB9-2AFC-43FE-ADBF-6A1F90553C29}" type="parTrans" cxnId="{8B75A705-9616-47C7-8355-BD4CBA5ADB88}">
      <dgm:prSet/>
      <dgm:spPr/>
      <dgm:t>
        <a:bodyPr/>
        <a:lstStyle/>
        <a:p>
          <a:endParaRPr lang="en-US" sz="1800"/>
        </a:p>
      </dgm:t>
    </dgm:pt>
    <dgm:pt modelId="{85DC19A3-EBB8-4B6B-AF07-9DEF4F86417D}" type="sibTrans" cxnId="{8B75A705-9616-47C7-8355-BD4CBA5ADB88}">
      <dgm:prSet/>
      <dgm:spPr/>
      <dgm:t>
        <a:bodyPr/>
        <a:lstStyle/>
        <a:p>
          <a:endParaRPr lang="en-US" sz="1800"/>
        </a:p>
      </dgm:t>
    </dgm:pt>
    <dgm:pt modelId="{861F5EFD-8EB4-4C43-9146-1F8E7535CA5A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Midstream/Transport (barges, ships, trucks, trains)</a:t>
          </a:r>
          <a:endParaRPr lang="en-US" sz="1600" dirty="0"/>
        </a:p>
      </dgm:t>
    </dgm:pt>
    <dgm:pt modelId="{B8F0AF78-C890-40B0-93EA-FAEFB9CEC61B}" type="parTrans" cxnId="{62DFD793-99B0-47B2-AE9A-51E8DC4C1CA0}">
      <dgm:prSet/>
      <dgm:spPr/>
      <dgm:t>
        <a:bodyPr/>
        <a:lstStyle/>
        <a:p>
          <a:endParaRPr lang="en-US" sz="1800"/>
        </a:p>
      </dgm:t>
    </dgm:pt>
    <dgm:pt modelId="{190E68BD-FFEC-4572-8A96-6FD19EFB9306}" type="sibTrans" cxnId="{62DFD793-99B0-47B2-AE9A-51E8DC4C1CA0}">
      <dgm:prSet/>
      <dgm:spPr/>
      <dgm:t>
        <a:bodyPr/>
        <a:lstStyle/>
        <a:p>
          <a:endParaRPr lang="en-US" sz="1800"/>
        </a:p>
      </dgm:t>
    </dgm:pt>
    <dgm:pt modelId="{2E951997-D01A-4849-92F1-520C997B3866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Drivers, Purpose</a:t>
          </a:r>
          <a:endParaRPr lang="en-US" sz="1400" b="1" dirty="0">
            <a:solidFill>
              <a:schemeClr val="tx1"/>
            </a:solidFill>
          </a:endParaRPr>
        </a:p>
      </dgm:t>
    </dgm:pt>
    <dgm:pt modelId="{20AA18BB-C324-4DE0-9686-16D7732F9BA4}" type="parTrans" cxnId="{86BAEF25-E713-47B9-973A-EB2D9760D361}">
      <dgm:prSet/>
      <dgm:spPr/>
      <dgm:t>
        <a:bodyPr/>
        <a:lstStyle/>
        <a:p>
          <a:endParaRPr lang="en-US" sz="1800"/>
        </a:p>
      </dgm:t>
    </dgm:pt>
    <dgm:pt modelId="{C918D1F3-93D6-463B-BB5A-FB19777DA8D3}" type="sibTrans" cxnId="{86BAEF25-E713-47B9-973A-EB2D9760D361}">
      <dgm:prSet/>
      <dgm:spPr/>
      <dgm:t>
        <a:bodyPr/>
        <a:lstStyle/>
        <a:p>
          <a:endParaRPr lang="en-US" sz="1800"/>
        </a:p>
      </dgm:t>
    </dgm:pt>
    <dgm:pt modelId="{13F9E37E-9AEA-48F4-8E78-50D2C4866734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Environmental, Economic, Gas Monetisation, Security of Supply, Growth of Demand, Regulatory Environment, Phasing, Geography, CAPEX/OPEX, local distribution for remote areas, Grid Balancing, tuning overall Mix, Bridge Supply</a:t>
          </a:r>
          <a:endParaRPr lang="en-US" sz="1600" dirty="0"/>
        </a:p>
      </dgm:t>
    </dgm:pt>
    <dgm:pt modelId="{EFE425E0-348D-445A-9373-CE3BDF0C6926}" type="parTrans" cxnId="{D15CFB38-AB18-49CA-8C2F-AFDAAF8A029D}">
      <dgm:prSet/>
      <dgm:spPr/>
      <dgm:t>
        <a:bodyPr/>
        <a:lstStyle/>
        <a:p>
          <a:endParaRPr lang="en-US" sz="1800"/>
        </a:p>
      </dgm:t>
    </dgm:pt>
    <dgm:pt modelId="{95289C3A-86DD-4570-A6C2-0716D0F68228}" type="sibTrans" cxnId="{D15CFB38-AB18-49CA-8C2F-AFDAAF8A029D}">
      <dgm:prSet/>
      <dgm:spPr/>
      <dgm:t>
        <a:bodyPr/>
        <a:lstStyle/>
        <a:p>
          <a:endParaRPr lang="en-US" sz="1800"/>
        </a:p>
      </dgm:t>
    </dgm:pt>
    <dgm:pt modelId="{EEB6CD73-ED67-405B-974F-4EA12F72F611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Downstream/End Users </a:t>
          </a:r>
          <a:endParaRPr lang="en-US" sz="1600" dirty="0"/>
        </a:p>
      </dgm:t>
    </dgm:pt>
    <dgm:pt modelId="{0ABD2E73-BB8B-40A5-962A-AEE664B910B4}" type="parTrans" cxnId="{595F85A0-6CC6-46C6-87B1-76248B7C6DFC}">
      <dgm:prSet/>
      <dgm:spPr/>
      <dgm:t>
        <a:bodyPr/>
        <a:lstStyle/>
        <a:p>
          <a:endParaRPr lang="en-US" sz="1800"/>
        </a:p>
      </dgm:t>
    </dgm:pt>
    <dgm:pt modelId="{EB5E727A-CACE-488B-8CE7-5CDF74FB9EE4}" type="sibTrans" cxnId="{595F85A0-6CC6-46C6-87B1-76248B7C6DFC}">
      <dgm:prSet/>
      <dgm:spPr/>
      <dgm:t>
        <a:bodyPr/>
        <a:lstStyle/>
        <a:p>
          <a:endParaRPr lang="en-US" sz="1800"/>
        </a:p>
      </dgm:t>
    </dgm:pt>
    <dgm:pt modelId="{647192F4-3798-4A82-A431-AF9B7ED198C8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Business Model</a:t>
          </a:r>
          <a:endParaRPr lang="en-US" sz="1400" b="1" dirty="0">
            <a:solidFill>
              <a:schemeClr val="tx1"/>
            </a:solidFill>
          </a:endParaRPr>
        </a:p>
      </dgm:t>
    </dgm:pt>
    <dgm:pt modelId="{7901201A-5088-48C4-8514-2FFDD947ACBF}" type="parTrans" cxnId="{7FF1CA1A-C843-4E41-9A38-115FFCE5721A}">
      <dgm:prSet/>
      <dgm:spPr/>
      <dgm:t>
        <a:bodyPr/>
        <a:lstStyle/>
        <a:p>
          <a:endParaRPr lang="en-US" sz="1800"/>
        </a:p>
      </dgm:t>
    </dgm:pt>
    <dgm:pt modelId="{8A09DB8F-DBDD-48A6-86B6-77BF2CE2F761}" type="sibTrans" cxnId="{7FF1CA1A-C843-4E41-9A38-115FFCE5721A}">
      <dgm:prSet/>
      <dgm:spPr/>
      <dgm:t>
        <a:bodyPr/>
        <a:lstStyle/>
        <a:p>
          <a:endParaRPr lang="en-US" sz="1800"/>
        </a:p>
      </dgm:t>
    </dgm:pt>
    <dgm:pt modelId="{1EFC0BF3-48DA-47C9-820C-0A8300CA45FC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Players, Markets, Costs, Enablers, Competition, Standardization</a:t>
          </a:r>
          <a:endParaRPr lang="en-US" sz="1600" dirty="0"/>
        </a:p>
      </dgm:t>
    </dgm:pt>
    <dgm:pt modelId="{0DB6B4EB-C98E-4403-84A5-EA7E66534AE5}" type="parTrans" cxnId="{1DC04AB2-E8A4-46DA-AE59-66A05E9FA837}">
      <dgm:prSet/>
      <dgm:spPr/>
      <dgm:t>
        <a:bodyPr/>
        <a:lstStyle/>
        <a:p>
          <a:endParaRPr lang="en-US" sz="1800"/>
        </a:p>
      </dgm:t>
    </dgm:pt>
    <dgm:pt modelId="{F03D8985-D9CC-4EE9-A514-70E64EBAF5E6}" type="sibTrans" cxnId="{1DC04AB2-E8A4-46DA-AE59-66A05E9FA837}">
      <dgm:prSet/>
      <dgm:spPr/>
      <dgm:t>
        <a:bodyPr/>
        <a:lstStyle/>
        <a:p>
          <a:endParaRPr lang="en-US" sz="1800"/>
        </a:p>
      </dgm:t>
    </dgm:pt>
    <dgm:pt modelId="{E22D992D-7785-4D43-BA67-582BE69DE3A7}">
      <dgm:prSet phldrT="[Text]" custT="1"/>
      <dgm:spPr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en-US" sz="1600" dirty="0" smtClean="0"/>
            <a:t>Support with case studies</a:t>
          </a:r>
          <a:endParaRPr lang="en-US" sz="1600" dirty="0"/>
        </a:p>
      </dgm:t>
    </dgm:pt>
    <dgm:pt modelId="{EA35327A-74A1-4D4A-A5B6-3CCD8E4D8C3A}" type="parTrans" cxnId="{C06F5180-0748-4612-A5ED-A379857AB72A}">
      <dgm:prSet/>
      <dgm:spPr/>
      <dgm:t>
        <a:bodyPr/>
        <a:lstStyle/>
        <a:p>
          <a:endParaRPr lang="en-US"/>
        </a:p>
      </dgm:t>
    </dgm:pt>
    <dgm:pt modelId="{6F838283-B5D1-480C-961B-865779839E99}" type="sibTrans" cxnId="{C06F5180-0748-4612-A5ED-A379857AB72A}">
      <dgm:prSet/>
      <dgm:spPr/>
      <dgm:t>
        <a:bodyPr/>
        <a:lstStyle/>
        <a:p>
          <a:endParaRPr lang="en-US"/>
        </a:p>
      </dgm:t>
    </dgm:pt>
    <dgm:pt modelId="{9418B2CD-25C6-43CE-83E5-DD1751E9925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2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Technology</a:t>
          </a:r>
          <a:endParaRPr lang="en-US" sz="1400" dirty="0">
            <a:solidFill>
              <a:schemeClr val="bg1"/>
            </a:solidFill>
          </a:endParaRPr>
        </a:p>
      </dgm:t>
    </dgm:pt>
    <dgm:pt modelId="{F49E2675-3EAE-42BB-9CC9-72DE1EAD19F8}" type="parTrans" cxnId="{53E3F449-2511-4A25-B10E-E64D576625EC}">
      <dgm:prSet/>
      <dgm:spPr/>
      <dgm:t>
        <a:bodyPr/>
        <a:lstStyle/>
        <a:p>
          <a:endParaRPr lang="en-US"/>
        </a:p>
      </dgm:t>
    </dgm:pt>
    <dgm:pt modelId="{B15D5218-4705-448B-914A-C37B8B061468}" type="sibTrans" cxnId="{53E3F449-2511-4A25-B10E-E64D576625EC}">
      <dgm:prSet/>
      <dgm:spPr/>
      <dgm:t>
        <a:bodyPr/>
        <a:lstStyle/>
        <a:p>
          <a:endParaRPr lang="en-US"/>
        </a:p>
      </dgm:t>
    </dgm:pt>
    <dgm:pt modelId="{71E9F3C8-A425-4400-8C1B-4015047052D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Size, Process, Efficiency, Safety</a:t>
          </a:r>
          <a:endParaRPr lang="en-US" sz="1600" dirty="0">
            <a:solidFill>
              <a:schemeClr val="bg1"/>
            </a:solidFill>
          </a:endParaRPr>
        </a:p>
      </dgm:t>
    </dgm:pt>
    <dgm:pt modelId="{768FB3EB-1A15-4F02-898B-4C343857A48C}" type="parTrans" cxnId="{EE5B4079-4D8C-4261-8F49-DE9BDEDF2386}">
      <dgm:prSet/>
      <dgm:spPr/>
      <dgm:t>
        <a:bodyPr/>
        <a:lstStyle/>
        <a:p>
          <a:endParaRPr lang="en-US"/>
        </a:p>
      </dgm:t>
    </dgm:pt>
    <dgm:pt modelId="{F2E01D44-C011-4944-A090-198EECCD8DF1}" type="sibTrans" cxnId="{EE5B4079-4D8C-4261-8F49-DE9BDEDF2386}">
      <dgm:prSet/>
      <dgm:spPr/>
      <dgm:t>
        <a:bodyPr/>
        <a:lstStyle/>
        <a:p>
          <a:endParaRPr lang="en-US"/>
        </a:p>
      </dgm:t>
    </dgm:pt>
    <dgm:pt modelId="{18AF2743-E7AF-47AD-9830-38D9F1853F2C}" type="pres">
      <dgm:prSet presAssocID="{FD36F1F4-F5E7-4432-A7BE-F05FBFBE21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E76B7E-E569-4EDA-ACB8-B7EAA85B19F7}" type="pres">
      <dgm:prSet presAssocID="{75C4812D-E550-4BF9-BA4A-FDA95E94F182}" presName="composite" presStyleCnt="0"/>
      <dgm:spPr/>
      <dgm:t>
        <a:bodyPr/>
        <a:lstStyle/>
        <a:p>
          <a:endParaRPr lang="en-US"/>
        </a:p>
      </dgm:t>
    </dgm:pt>
    <dgm:pt modelId="{C7B3E849-EFD4-4043-8EBD-826BECF9494A}" type="pres">
      <dgm:prSet presAssocID="{75C4812D-E550-4BF9-BA4A-FDA95E94F18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F5526-06C0-401E-851F-ACAC2A774422}" type="pres">
      <dgm:prSet presAssocID="{75C4812D-E550-4BF9-BA4A-FDA95E94F182}" presName="descendantText" presStyleLbl="alignAcc1" presStyleIdx="0" presStyleCnt="5" custLinFactNeighborX="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6EA04-F655-462C-AB1A-60864EB79D74}" type="pres">
      <dgm:prSet presAssocID="{E8D577B4-BB9E-4427-88EE-08C423D6B0B4}" presName="sp" presStyleCnt="0"/>
      <dgm:spPr/>
      <dgm:t>
        <a:bodyPr/>
        <a:lstStyle/>
        <a:p>
          <a:endParaRPr lang="en-US"/>
        </a:p>
      </dgm:t>
    </dgm:pt>
    <dgm:pt modelId="{351605B4-09AC-48D6-8187-1B7CF2123DB1}" type="pres">
      <dgm:prSet presAssocID="{9418B2CD-25C6-43CE-83E5-DD1751E9925F}" presName="composite" presStyleCnt="0"/>
      <dgm:spPr/>
    </dgm:pt>
    <dgm:pt modelId="{5A138FA7-5FD0-4BA0-97E0-77821ADEDE40}" type="pres">
      <dgm:prSet presAssocID="{9418B2CD-25C6-43CE-83E5-DD1751E9925F}" presName="parentText" presStyleLbl="alignNode1" presStyleIdx="1" presStyleCnt="5" custScaleX="111279" custLinFactNeighborX="-55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28127-C072-4FB5-BB9C-8A0F99C53D42}" type="pres">
      <dgm:prSet presAssocID="{9418B2CD-25C6-43CE-83E5-DD1751E9925F}" presName="descendantText" presStyleLbl="alignAcc1" presStyleIdx="1" presStyleCnt="5" custLinFactNeighborX="707" custLinFactNeighborY="4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8A5EA-CE2B-430F-BE46-BE572654661C}" type="pres">
      <dgm:prSet presAssocID="{B15D5218-4705-448B-914A-C37B8B061468}" presName="sp" presStyleCnt="0"/>
      <dgm:spPr/>
    </dgm:pt>
    <dgm:pt modelId="{CE276AD3-4A87-49FA-B256-4F529B346FA8}" type="pres">
      <dgm:prSet presAssocID="{A3141A20-079A-463F-9ED2-12CEB2402C24}" presName="composite" presStyleCnt="0"/>
      <dgm:spPr/>
      <dgm:t>
        <a:bodyPr/>
        <a:lstStyle/>
        <a:p>
          <a:endParaRPr lang="en-US"/>
        </a:p>
      </dgm:t>
    </dgm:pt>
    <dgm:pt modelId="{604C8097-E113-4C30-8EAF-A336C6C911D9}" type="pres">
      <dgm:prSet presAssocID="{A3141A20-079A-463F-9ED2-12CEB2402C2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60FF-A562-4E16-896B-D8A730E7B7E5}" type="pres">
      <dgm:prSet presAssocID="{A3141A20-079A-463F-9ED2-12CEB2402C2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DB664-CB21-45AD-B4FA-C40BE1292FBA}" type="pres">
      <dgm:prSet presAssocID="{4B66316D-2B92-4D58-B4DE-F84D92E9FB8A}" presName="sp" presStyleCnt="0"/>
      <dgm:spPr/>
      <dgm:t>
        <a:bodyPr/>
        <a:lstStyle/>
        <a:p>
          <a:endParaRPr lang="en-US"/>
        </a:p>
      </dgm:t>
    </dgm:pt>
    <dgm:pt modelId="{55A816F4-391D-46A6-88FB-4AB72B8C2E17}" type="pres">
      <dgm:prSet presAssocID="{2E951997-D01A-4849-92F1-520C997B3866}" presName="composite" presStyleCnt="0"/>
      <dgm:spPr/>
      <dgm:t>
        <a:bodyPr/>
        <a:lstStyle/>
        <a:p>
          <a:endParaRPr lang="en-US"/>
        </a:p>
      </dgm:t>
    </dgm:pt>
    <dgm:pt modelId="{6A5FB5D8-42AB-4D15-93A1-7223B4649F5A}" type="pres">
      <dgm:prSet presAssocID="{2E951997-D01A-4849-92F1-520C997B386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3261F-E24B-4BAD-8D50-5F5FC07D8834}" type="pres">
      <dgm:prSet presAssocID="{2E951997-D01A-4849-92F1-520C997B386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F34F0-F50F-4610-9501-E21FA9F194EE}" type="pres">
      <dgm:prSet presAssocID="{C918D1F3-93D6-463B-BB5A-FB19777DA8D3}" presName="sp" presStyleCnt="0"/>
      <dgm:spPr/>
      <dgm:t>
        <a:bodyPr/>
        <a:lstStyle/>
        <a:p>
          <a:endParaRPr lang="en-US"/>
        </a:p>
      </dgm:t>
    </dgm:pt>
    <dgm:pt modelId="{A8D04384-AD36-420B-B176-9389E5601751}" type="pres">
      <dgm:prSet presAssocID="{647192F4-3798-4A82-A431-AF9B7ED198C8}" presName="composite" presStyleCnt="0"/>
      <dgm:spPr/>
      <dgm:t>
        <a:bodyPr/>
        <a:lstStyle/>
        <a:p>
          <a:endParaRPr lang="en-US"/>
        </a:p>
      </dgm:t>
    </dgm:pt>
    <dgm:pt modelId="{DA354090-F90C-45FE-AF1E-E0CB65E4B9A8}" type="pres">
      <dgm:prSet presAssocID="{647192F4-3798-4A82-A431-AF9B7ED198C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C52E7-D627-4279-A209-5CD23ACFF958}" type="pres">
      <dgm:prSet presAssocID="{647192F4-3798-4A82-A431-AF9B7ED198C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2BCB98-E94A-464F-86B4-3489D175E631}" type="presOf" srcId="{FD36F1F4-F5E7-4432-A7BE-F05FBFBE212C}" destId="{18AF2743-E7AF-47AD-9830-38D9F1853F2C}" srcOrd="0" destOrd="0" presId="urn:microsoft.com/office/officeart/2005/8/layout/chevron2"/>
    <dgm:cxn modelId="{B6742286-5248-436B-BF0C-338C9BED4026}" type="presOf" srcId="{AFD96732-51F6-463F-8B4B-0419165AF430}" destId="{FBDF5526-06C0-401E-851F-ACAC2A774422}" srcOrd="0" destOrd="1" presId="urn:microsoft.com/office/officeart/2005/8/layout/chevron2"/>
    <dgm:cxn modelId="{1DC04AB2-E8A4-46DA-AE59-66A05E9FA837}" srcId="{647192F4-3798-4A82-A431-AF9B7ED198C8}" destId="{1EFC0BF3-48DA-47C9-820C-0A8300CA45FC}" srcOrd="0" destOrd="0" parTransId="{0DB6B4EB-C98E-4403-84A5-EA7E66534AE5}" sibTransId="{F03D8985-D9CC-4EE9-A514-70E64EBAF5E6}"/>
    <dgm:cxn modelId="{320634FB-0A9C-41B2-B697-935CF620EAC9}" type="presOf" srcId="{1EFC0BF3-48DA-47C9-820C-0A8300CA45FC}" destId="{C49C52E7-D627-4279-A209-5CD23ACFF958}" srcOrd="0" destOrd="0" presId="urn:microsoft.com/office/officeart/2005/8/layout/chevron2"/>
    <dgm:cxn modelId="{D931A776-1A63-4F59-BC04-29B6FA02B9B8}" type="presOf" srcId="{EEB6CD73-ED67-405B-974F-4EA12F72F611}" destId="{76DA60FF-A562-4E16-896B-D8A730E7B7E5}" srcOrd="0" destOrd="2" presId="urn:microsoft.com/office/officeart/2005/8/layout/chevron2"/>
    <dgm:cxn modelId="{0F819FE0-1591-4F10-9625-DE2FC146BAB5}" srcId="{FD36F1F4-F5E7-4432-A7BE-F05FBFBE212C}" destId="{75C4812D-E550-4BF9-BA4A-FDA95E94F182}" srcOrd="0" destOrd="0" parTransId="{97184E9C-06A2-44C0-9919-F5A2D2C31360}" sibTransId="{E8D577B4-BB9E-4427-88EE-08C423D6B0B4}"/>
    <dgm:cxn modelId="{53E3F449-2511-4A25-B10E-E64D576625EC}" srcId="{FD36F1F4-F5E7-4432-A7BE-F05FBFBE212C}" destId="{9418B2CD-25C6-43CE-83E5-DD1751E9925F}" srcOrd="1" destOrd="0" parTransId="{F49E2675-3EAE-42BB-9CC9-72DE1EAD19F8}" sibTransId="{B15D5218-4705-448B-914A-C37B8B061468}"/>
    <dgm:cxn modelId="{51CE9978-8961-4B21-8091-AA618D23751B}" type="presOf" srcId="{71E9F3C8-A425-4400-8C1B-4015047052D7}" destId="{83528127-C072-4FB5-BB9C-8A0F99C53D42}" srcOrd="0" destOrd="0" presId="urn:microsoft.com/office/officeart/2005/8/layout/chevron2"/>
    <dgm:cxn modelId="{C06F5180-0748-4612-A5ED-A379857AB72A}" srcId="{647192F4-3798-4A82-A431-AF9B7ED198C8}" destId="{E22D992D-7785-4D43-BA67-582BE69DE3A7}" srcOrd="1" destOrd="0" parTransId="{EA35327A-74A1-4D4A-A5B6-3CCD8E4D8C3A}" sibTransId="{6F838283-B5D1-480C-961B-865779839E99}"/>
    <dgm:cxn modelId="{CD7156DB-DCFD-41B8-9CD6-A1572A6DB8E7}" type="presOf" srcId="{DE7F1D49-932D-4424-8013-8A98184E5D86}" destId="{FBDF5526-06C0-401E-851F-ACAC2A774422}" srcOrd="0" destOrd="0" presId="urn:microsoft.com/office/officeart/2005/8/layout/chevron2"/>
    <dgm:cxn modelId="{D15CFB38-AB18-49CA-8C2F-AFDAAF8A029D}" srcId="{2E951997-D01A-4849-92F1-520C997B3866}" destId="{13F9E37E-9AEA-48F4-8E78-50D2C4866734}" srcOrd="0" destOrd="0" parTransId="{EFE425E0-348D-445A-9373-CE3BDF0C6926}" sibTransId="{95289C3A-86DD-4570-A6C2-0716D0F68228}"/>
    <dgm:cxn modelId="{695AA8E2-DFE6-4D41-81CE-352A6919553B}" srcId="{75C4812D-E550-4BF9-BA4A-FDA95E94F182}" destId="{DE7F1D49-932D-4424-8013-8A98184E5D86}" srcOrd="0" destOrd="0" parTransId="{07AFD8EA-9089-4AC1-9F4E-F0CF7F877B15}" sibTransId="{6F572D5D-6E01-4D86-9D94-C83D02A5F7D9}"/>
    <dgm:cxn modelId="{595F85A0-6CC6-46C6-87B1-76248B7C6DFC}" srcId="{A3141A20-079A-463F-9ED2-12CEB2402C24}" destId="{EEB6CD73-ED67-405B-974F-4EA12F72F611}" srcOrd="2" destOrd="0" parTransId="{0ABD2E73-BB8B-40A5-962A-AEE664B910B4}" sibTransId="{EB5E727A-CACE-488B-8CE7-5CDF74FB9EE4}"/>
    <dgm:cxn modelId="{B99108AF-CE95-4305-857A-39178A6F9EA6}" type="presOf" srcId="{861F5EFD-8EB4-4C43-9146-1F8E7535CA5A}" destId="{76DA60FF-A562-4E16-896B-D8A730E7B7E5}" srcOrd="0" destOrd="1" presId="urn:microsoft.com/office/officeart/2005/8/layout/chevron2"/>
    <dgm:cxn modelId="{86BAEF25-E713-47B9-973A-EB2D9760D361}" srcId="{FD36F1F4-F5E7-4432-A7BE-F05FBFBE212C}" destId="{2E951997-D01A-4849-92F1-520C997B3866}" srcOrd="3" destOrd="0" parTransId="{20AA18BB-C324-4DE0-9686-16D7732F9BA4}" sibTransId="{C918D1F3-93D6-463B-BB5A-FB19777DA8D3}"/>
    <dgm:cxn modelId="{7FF1CA1A-C843-4E41-9A38-115FFCE5721A}" srcId="{FD36F1F4-F5E7-4432-A7BE-F05FBFBE212C}" destId="{647192F4-3798-4A82-A431-AF9B7ED198C8}" srcOrd="4" destOrd="0" parTransId="{7901201A-5088-48C4-8514-2FFDD947ACBF}" sibTransId="{8A09DB8F-DBDD-48A6-86B6-77BF2CE2F761}"/>
    <dgm:cxn modelId="{31F738A3-4F74-4751-AF01-8F0C68D5729F}" type="presOf" srcId="{75C4812D-E550-4BF9-BA4A-FDA95E94F182}" destId="{C7B3E849-EFD4-4043-8EBD-826BECF9494A}" srcOrd="0" destOrd="0" presId="urn:microsoft.com/office/officeart/2005/8/layout/chevron2"/>
    <dgm:cxn modelId="{8B75A705-9616-47C7-8355-BD4CBA5ADB88}" srcId="{A3141A20-079A-463F-9ED2-12CEB2402C24}" destId="{D000FF3D-0127-4B40-B413-1B6B994DACAD}" srcOrd="0" destOrd="0" parTransId="{0BCB2EB9-2AFC-43FE-ADBF-6A1F90553C29}" sibTransId="{85DC19A3-EBB8-4B6B-AF07-9DEF4F86417D}"/>
    <dgm:cxn modelId="{EE5B4079-4D8C-4261-8F49-DE9BDEDF2386}" srcId="{9418B2CD-25C6-43CE-83E5-DD1751E9925F}" destId="{71E9F3C8-A425-4400-8C1B-4015047052D7}" srcOrd="0" destOrd="0" parTransId="{768FB3EB-1A15-4F02-898B-4C343857A48C}" sibTransId="{F2E01D44-C011-4944-A090-198EECCD8DF1}"/>
    <dgm:cxn modelId="{62DFD793-99B0-47B2-AE9A-51E8DC4C1CA0}" srcId="{A3141A20-079A-463F-9ED2-12CEB2402C24}" destId="{861F5EFD-8EB4-4C43-9146-1F8E7535CA5A}" srcOrd="1" destOrd="0" parTransId="{B8F0AF78-C890-40B0-93EA-FAEFB9CEC61B}" sibTransId="{190E68BD-FFEC-4572-8A96-6FD19EFB9306}"/>
    <dgm:cxn modelId="{BF91A579-42B0-43B1-A6B9-210D1A6077FB}" type="presOf" srcId="{A3141A20-079A-463F-9ED2-12CEB2402C24}" destId="{604C8097-E113-4C30-8EAF-A336C6C911D9}" srcOrd="0" destOrd="0" presId="urn:microsoft.com/office/officeart/2005/8/layout/chevron2"/>
    <dgm:cxn modelId="{8BDF60BE-F394-42CA-8AF9-6B5A092AD5BF}" srcId="{FD36F1F4-F5E7-4432-A7BE-F05FBFBE212C}" destId="{A3141A20-079A-463F-9ED2-12CEB2402C24}" srcOrd="2" destOrd="0" parTransId="{83144152-606C-48B1-A9A8-170A0C18627F}" sibTransId="{4B66316D-2B92-4D58-B4DE-F84D92E9FB8A}"/>
    <dgm:cxn modelId="{25C84519-1A77-4706-8B6E-1698717CCD0F}" type="presOf" srcId="{13F9E37E-9AEA-48F4-8E78-50D2C4866734}" destId="{8A63261F-E24B-4BAD-8D50-5F5FC07D8834}" srcOrd="0" destOrd="0" presId="urn:microsoft.com/office/officeart/2005/8/layout/chevron2"/>
    <dgm:cxn modelId="{55AD1371-C4F7-4AE1-A7EB-C881AEA70941}" type="presOf" srcId="{D000FF3D-0127-4B40-B413-1B6B994DACAD}" destId="{76DA60FF-A562-4E16-896B-D8A730E7B7E5}" srcOrd="0" destOrd="0" presId="urn:microsoft.com/office/officeart/2005/8/layout/chevron2"/>
    <dgm:cxn modelId="{07DCDB9E-0405-4ABB-9776-C97EF3DBE0A6}" srcId="{75C4812D-E550-4BF9-BA4A-FDA95E94F182}" destId="{AFD96732-51F6-463F-8B4B-0419165AF430}" srcOrd="1" destOrd="0" parTransId="{775A8618-64C3-43E4-B233-BFFA2A3D8185}" sibTransId="{B5AEB783-FB3D-43F5-A203-8FE04B2CEA1F}"/>
    <dgm:cxn modelId="{7C560D4F-6DB1-4B9F-9FDF-88709F8F2D6C}" type="presOf" srcId="{E22D992D-7785-4D43-BA67-582BE69DE3A7}" destId="{C49C52E7-D627-4279-A209-5CD23ACFF958}" srcOrd="0" destOrd="1" presId="urn:microsoft.com/office/officeart/2005/8/layout/chevron2"/>
    <dgm:cxn modelId="{9EA92C05-7C6F-43A3-B27C-8589E4EA555E}" type="presOf" srcId="{2E951997-D01A-4849-92F1-520C997B3866}" destId="{6A5FB5D8-42AB-4D15-93A1-7223B4649F5A}" srcOrd="0" destOrd="0" presId="urn:microsoft.com/office/officeart/2005/8/layout/chevron2"/>
    <dgm:cxn modelId="{C00EE275-3F67-42F6-AC56-29DAFF765AE0}" type="presOf" srcId="{9418B2CD-25C6-43CE-83E5-DD1751E9925F}" destId="{5A138FA7-5FD0-4BA0-97E0-77821ADEDE40}" srcOrd="0" destOrd="0" presId="urn:microsoft.com/office/officeart/2005/8/layout/chevron2"/>
    <dgm:cxn modelId="{3FB0B874-23AA-459D-9EE9-5253C34D5742}" type="presOf" srcId="{647192F4-3798-4A82-A431-AF9B7ED198C8}" destId="{DA354090-F90C-45FE-AF1E-E0CB65E4B9A8}" srcOrd="0" destOrd="0" presId="urn:microsoft.com/office/officeart/2005/8/layout/chevron2"/>
    <dgm:cxn modelId="{6BB374D3-CE1E-438C-8B8E-35EB556BB798}" type="presParOf" srcId="{18AF2743-E7AF-47AD-9830-38D9F1853F2C}" destId="{15E76B7E-E569-4EDA-ACB8-B7EAA85B19F7}" srcOrd="0" destOrd="0" presId="urn:microsoft.com/office/officeart/2005/8/layout/chevron2"/>
    <dgm:cxn modelId="{D7511BBD-B95A-40E4-BC18-EDD8A79E7709}" type="presParOf" srcId="{15E76B7E-E569-4EDA-ACB8-B7EAA85B19F7}" destId="{C7B3E849-EFD4-4043-8EBD-826BECF9494A}" srcOrd="0" destOrd="0" presId="urn:microsoft.com/office/officeart/2005/8/layout/chevron2"/>
    <dgm:cxn modelId="{301A87E1-E73E-4C10-AB8E-DAEE031DA756}" type="presParOf" srcId="{15E76B7E-E569-4EDA-ACB8-B7EAA85B19F7}" destId="{FBDF5526-06C0-401E-851F-ACAC2A774422}" srcOrd="1" destOrd="0" presId="urn:microsoft.com/office/officeart/2005/8/layout/chevron2"/>
    <dgm:cxn modelId="{7F056DBB-999A-435F-AD5F-99E8374198F0}" type="presParOf" srcId="{18AF2743-E7AF-47AD-9830-38D9F1853F2C}" destId="{3FB6EA04-F655-462C-AB1A-60864EB79D74}" srcOrd="1" destOrd="0" presId="urn:microsoft.com/office/officeart/2005/8/layout/chevron2"/>
    <dgm:cxn modelId="{7F2932A1-68E4-4BAB-B148-FF941C20D49D}" type="presParOf" srcId="{18AF2743-E7AF-47AD-9830-38D9F1853F2C}" destId="{351605B4-09AC-48D6-8187-1B7CF2123DB1}" srcOrd="2" destOrd="0" presId="urn:microsoft.com/office/officeart/2005/8/layout/chevron2"/>
    <dgm:cxn modelId="{94496D82-4F94-421D-B554-7496D47243FC}" type="presParOf" srcId="{351605B4-09AC-48D6-8187-1B7CF2123DB1}" destId="{5A138FA7-5FD0-4BA0-97E0-77821ADEDE40}" srcOrd="0" destOrd="0" presId="urn:microsoft.com/office/officeart/2005/8/layout/chevron2"/>
    <dgm:cxn modelId="{AD162B9E-E312-405B-9E90-222727255F5A}" type="presParOf" srcId="{351605B4-09AC-48D6-8187-1B7CF2123DB1}" destId="{83528127-C072-4FB5-BB9C-8A0F99C53D42}" srcOrd="1" destOrd="0" presId="urn:microsoft.com/office/officeart/2005/8/layout/chevron2"/>
    <dgm:cxn modelId="{F143D36A-5391-42C4-ADC0-85F937845617}" type="presParOf" srcId="{18AF2743-E7AF-47AD-9830-38D9F1853F2C}" destId="{5108A5EA-CE2B-430F-BE46-BE572654661C}" srcOrd="3" destOrd="0" presId="urn:microsoft.com/office/officeart/2005/8/layout/chevron2"/>
    <dgm:cxn modelId="{17CEFC18-CB78-4FC6-92CF-34678A541E5B}" type="presParOf" srcId="{18AF2743-E7AF-47AD-9830-38D9F1853F2C}" destId="{CE276AD3-4A87-49FA-B256-4F529B346FA8}" srcOrd="4" destOrd="0" presId="urn:microsoft.com/office/officeart/2005/8/layout/chevron2"/>
    <dgm:cxn modelId="{2EC198EF-39AB-4572-A327-6CA152B193BC}" type="presParOf" srcId="{CE276AD3-4A87-49FA-B256-4F529B346FA8}" destId="{604C8097-E113-4C30-8EAF-A336C6C911D9}" srcOrd="0" destOrd="0" presId="urn:microsoft.com/office/officeart/2005/8/layout/chevron2"/>
    <dgm:cxn modelId="{7EF7B564-57FB-447D-9BE7-4AF44D19ADA5}" type="presParOf" srcId="{CE276AD3-4A87-49FA-B256-4F529B346FA8}" destId="{76DA60FF-A562-4E16-896B-D8A730E7B7E5}" srcOrd="1" destOrd="0" presId="urn:microsoft.com/office/officeart/2005/8/layout/chevron2"/>
    <dgm:cxn modelId="{F36786DA-394C-4AF6-8BDD-9B17882D61F2}" type="presParOf" srcId="{18AF2743-E7AF-47AD-9830-38D9F1853F2C}" destId="{377DB664-CB21-45AD-B4FA-C40BE1292FBA}" srcOrd="5" destOrd="0" presId="urn:microsoft.com/office/officeart/2005/8/layout/chevron2"/>
    <dgm:cxn modelId="{0E34BC56-D409-4F59-A52F-D39E545C0E00}" type="presParOf" srcId="{18AF2743-E7AF-47AD-9830-38D9F1853F2C}" destId="{55A816F4-391D-46A6-88FB-4AB72B8C2E17}" srcOrd="6" destOrd="0" presId="urn:microsoft.com/office/officeart/2005/8/layout/chevron2"/>
    <dgm:cxn modelId="{E1167E81-9002-4443-801A-89A42969E07B}" type="presParOf" srcId="{55A816F4-391D-46A6-88FB-4AB72B8C2E17}" destId="{6A5FB5D8-42AB-4D15-93A1-7223B4649F5A}" srcOrd="0" destOrd="0" presId="urn:microsoft.com/office/officeart/2005/8/layout/chevron2"/>
    <dgm:cxn modelId="{947088DA-2CC4-469C-8C25-D30A621DD6C7}" type="presParOf" srcId="{55A816F4-391D-46A6-88FB-4AB72B8C2E17}" destId="{8A63261F-E24B-4BAD-8D50-5F5FC07D8834}" srcOrd="1" destOrd="0" presId="urn:microsoft.com/office/officeart/2005/8/layout/chevron2"/>
    <dgm:cxn modelId="{5F4263BD-D002-43FF-A7A5-6C2396E7388A}" type="presParOf" srcId="{18AF2743-E7AF-47AD-9830-38D9F1853F2C}" destId="{626F34F0-F50F-4610-9501-E21FA9F194EE}" srcOrd="7" destOrd="0" presId="urn:microsoft.com/office/officeart/2005/8/layout/chevron2"/>
    <dgm:cxn modelId="{16E22B91-20DD-4E46-9FA7-9621E4561F70}" type="presParOf" srcId="{18AF2743-E7AF-47AD-9830-38D9F1853F2C}" destId="{A8D04384-AD36-420B-B176-9389E5601751}" srcOrd="8" destOrd="0" presId="urn:microsoft.com/office/officeart/2005/8/layout/chevron2"/>
    <dgm:cxn modelId="{4894D3A0-EA49-492A-BFF9-215BEDF6C57E}" type="presParOf" srcId="{A8D04384-AD36-420B-B176-9389E5601751}" destId="{DA354090-F90C-45FE-AF1E-E0CB65E4B9A8}" srcOrd="0" destOrd="0" presId="urn:microsoft.com/office/officeart/2005/8/layout/chevron2"/>
    <dgm:cxn modelId="{941FA1B4-C5C7-488A-A995-589087A3FC54}" type="presParOf" srcId="{A8D04384-AD36-420B-B176-9389E5601751}" destId="{C49C52E7-D627-4279-A209-5CD23ACFF9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3E849-EFD4-4043-8EBD-826BECF9494A}">
      <dsp:nvSpPr>
        <dsp:cNvPr id="0" name=""/>
        <dsp:cNvSpPr/>
      </dsp:nvSpPr>
      <dsp:spPr>
        <a:xfrm rot="5400000">
          <a:off x="-219560" y="200335"/>
          <a:ext cx="1293521" cy="905465"/>
        </a:xfrm>
        <a:prstGeom prst="chevron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Definition</a:t>
          </a:r>
          <a:endParaRPr lang="en-US" sz="1400" b="1" kern="1200" dirty="0">
            <a:solidFill>
              <a:schemeClr val="bg1"/>
            </a:solidFill>
          </a:endParaRPr>
        </a:p>
      </dsp:txBody>
      <dsp:txXfrm rot="-5400000">
        <a:off x="-25531" y="459040"/>
        <a:ext cx="905465" cy="388056"/>
      </dsp:txXfrm>
    </dsp:sp>
    <dsp:sp modelId="{FBDF5526-06C0-401E-851F-ACAC2A774422}">
      <dsp:nvSpPr>
        <dsp:cNvPr id="0" name=""/>
        <dsp:cNvSpPr/>
      </dsp:nvSpPr>
      <dsp:spPr>
        <a:xfrm rot="5400000">
          <a:off x="4070938" y="-3159165"/>
          <a:ext cx="840789" cy="7171734"/>
        </a:xfrm>
        <a:prstGeom prst="round2Same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</a:rPr>
            <a:t>Size, layout</a:t>
          </a:r>
          <a:endParaRPr lang="en-US" sz="16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</a:rPr>
            <a:t>Current status</a:t>
          </a:r>
          <a:endParaRPr lang="en-US" sz="1600" kern="1200" dirty="0">
            <a:solidFill>
              <a:schemeClr val="bg1"/>
            </a:solidFill>
          </a:endParaRPr>
        </a:p>
      </dsp:txBody>
      <dsp:txXfrm rot="-5400000">
        <a:off x="905466" y="47351"/>
        <a:ext cx="7130690" cy="758701"/>
      </dsp:txXfrm>
    </dsp:sp>
    <dsp:sp modelId="{5A138FA7-5FD0-4BA0-97E0-77821ADEDE40}">
      <dsp:nvSpPr>
        <dsp:cNvPr id="0" name=""/>
        <dsp:cNvSpPr/>
      </dsp:nvSpPr>
      <dsp:spPr>
        <a:xfrm rot="5400000">
          <a:off x="-168496" y="1327687"/>
          <a:ext cx="1293521" cy="1007592"/>
        </a:xfrm>
        <a:prstGeom prst="chevron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Technology</a:t>
          </a:r>
          <a:endParaRPr lang="en-US" sz="1400" kern="1200" dirty="0">
            <a:solidFill>
              <a:schemeClr val="bg1"/>
            </a:solidFill>
          </a:endParaRPr>
        </a:p>
      </dsp:txBody>
      <dsp:txXfrm rot="-5400000">
        <a:off x="-25531" y="1688518"/>
        <a:ext cx="1007592" cy="285929"/>
      </dsp:txXfrm>
    </dsp:sp>
    <dsp:sp modelId="{83528127-C072-4FB5-BB9C-8A0F99C53D42}">
      <dsp:nvSpPr>
        <dsp:cNvPr id="0" name=""/>
        <dsp:cNvSpPr/>
      </dsp:nvSpPr>
      <dsp:spPr>
        <a:xfrm rot="5400000">
          <a:off x="4096469" y="-1946268"/>
          <a:ext cx="840789" cy="7171734"/>
        </a:xfrm>
        <a:prstGeom prst="round2Same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tx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</a:rPr>
            <a:t>Size, Process, Efficiency, Safety</a:t>
          </a:r>
          <a:endParaRPr lang="en-US" sz="1600" kern="1200" dirty="0">
            <a:solidFill>
              <a:schemeClr val="bg1"/>
            </a:solidFill>
          </a:endParaRPr>
        </a:p>
      </dsp:txBody>
      <dsp:txXfrm rot="-5400000">
        <a:off x="930997" y="1260248"/>
        <a:ext cx="7130690" cy="758701"/>
      </dsp:txXfrm>
    </dsp:sp>
    <dsp:sp modelId="{604C8097-E113-4C30-8EAF-A336C6C911D9}">
      <dsp:nvSpPr>
        <dsp:cNvPr id="0" name=""/>
        <dsp:cNvSpPr/>
      </dsp:nvSpPr>
      <dsp:spPr>
        <a:xfrm rot="5400000">
          <a:off x="-219560" y="2557167"/>
          <a:ext cx="1293521" cy="905465"/>
        </a:xfrm>
        <a:prstGeom prst="chevron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Value Chain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25531" y="2815872"/>
        <a:ext cx="905465" cy="388056"/>
      </dsp:txXfrm>
    </dsp:sp>
    <dsp:sp modelId="{76DA60FF-A562-4E16-896B-D8A730E7B7E5}">
      <dsp:nvSpPr>
        <dsp:cNvPr id="0" name=""/>
        <dsp:cNvSpPr/>
      </dsp:nvSpPr>
      <dsp:spPr>
        <a:xfrm rot="5400000">
          <a:off x="4045406" y="-802333"/>
          <a:ext cx="840789" cy="7171734"/>
        </a:xfrm>
        <a:prstGeom prst="round2SameRect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Supply (Liquefaction, stranded gas, pipeline gas, associated gas, flare gas)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Midstream/Transport (barges, ships, trucks, trains)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Downstream/End Users </a:t>
          </a:r>
          <a:endParaRPr lang="en-US" sz="1600" kern="1200" dirty="0"/>
        </a:p>
      </dsp:txBody>
      <dsp:txXfrm rot="-5400000">
        <a:off x="879934" y="2404183"/>
        <a:ext cx="7130690" cy="758701"/>
      </dsp:txXfrm>
    </dsp:sp>
    <dsp:sp modelId="{6A5FB5D8-42AB-4D15-93A1-7223B4649F5A}">
      <dsp:nvSpPr>
        <dsp:cNvPr id="0" name=""/>
        <dsp:cNvSpPr/>
      </dsp:nvSpPr>
      <dsp:spPr>
        <a:xfrm rot="5400000">
          <a:off x="-219560" y="3735583"/>
          <a:ext cx="1293521" cy="905465"/>
        </a:xfrm>
        <a:prstGeom prst="chevron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Drivers, Purpose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25531" y="3994288"/>
        <a:ext cx="905465" cy="388056"/>
      </dsp:txXfrm>
    </dsp:sp>
    <dsp:sp modelId="{8A63261F-E24B-4BAD-8D50-5F5FC07D8834}">
      <dsp:nvSpPr>
        <dsp:cNvPr id="0" name=""/>
        <dsp:cNvSpPr/>
      </dsp:nvSpPr>
      <dsp:spPr>
        <a:xfrm rot="5400000">
          <a:off x="4045185" y="376303"/>
          <a:ext cx="841231" cy="7171734"/>
        </a:xfrm>
        <a:prstGeom prst="round2SameRect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289150"/>
              <a:satOff val="-6048"/>
              <a:lumOff val="336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Environmental, Economic, Gas Monetisation, Security of Supply, Growth of Demand, Regulatory Environment, Phasing, Geography, CAPEX/OPEX, local distribution for remote areas, Grid Balancing, tuning overall Mix, Bridge Supply</a:t>
          </a:r>
          <a:endParaRPr lang="en-US" sz="1600" kern="1200" dirty="0"/>
        </a:p>
      </dsp:txBody>
      <dsp:txXfrm rot="-5400000">
        <a:off x="879934" y="3582620"/>
        <a:ext cx="7130668" cy="759099"/>
      </dsp:txXfrm>
    </dsp:sp>
    <dsp:sp modelId="{DA354090-F90C-45FE-AF1E-E0CB65E4B9A8}">
      <dsp:nvSpPr>
        <dsp:cNvPr id="0" name=""/>
        <dsp:cNvSpPr/>
      </dsp:nvSpPr>
      <dsp:spPr>
        <a:xfrm rot="5400000">
          <a:off x="-219560" y="4913999"/>
          <a:ext cx="1293521" cy="905465"/>
        </a:xfrm>
        <a:prstGeom prst="chevron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Business Model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-25531" y="5172704"/>
        <a:ext cx="905465" cy="388056"/>
      </dsp:txXfrm>
    </dsp:sp>
    <dsp:sp modelId="{C49C52E7-D627-4279-A209-5CD23ACFF958}">
      <dsp:nvSpPr>
        <dsp:cNvPr id="0" name=""/>
        <dsp:cNvSpPr/>
      </dsp:nvSpPr>
      <dsp:spPr>
        <a:xfrm rot="5400000">
          <a:off x="4045406" y="1554498"/>
          <a:ext cx="840789" cy="7171734"/>
        </a:xfrm>
        <a:prstGeom prst="round2SameRect">
          <a:avLst/>
        </a:prstGeom>
        <a:gradFill rotWithShape="0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chemeClr val="accent1">
              <a:shade val="50000"/>
              <a:hueOff val="144575"/>
              <a:satOff val="-3024"/>
              <a:lumOff val="16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Players, Markets, Costs, Enablers, Competition, Standardization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 with case studies</a:t>
          </a:r>
          <a:endParaRPr lang="en-US" sz="1600" kern="1200" dirty="0"/>
        </a:p>
      </dsp:txBody>
      <dsp:txXfrm rot="-5400000">
        <a:off x="879934" y="4761014"/>
        <a:ext cx="7130690" cy="758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AFD6-8A9C-4963-A162-DA7C562C05C3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7D9F0-7FBB-4D29-B7CE-D8556F6A2F0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6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E7101-485A-44A9-991C-9427E3B07107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DC6BE-25BE-40F4-81ED-A29BC62DC01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5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DC6BE-25BE-40F4-81ED-A29BC62DC0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DC6BE-25BE-40F4-81ED-A29BC62DC0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DC6BE-25BE-40F4-81ED-A29BC62DC0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DC6BE-25BE-40F4-81ED-A29BC62DC0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027" name="Picture 3" descr="C:\Apps\2012\IGU 2012-2015\Welcome Poster\image_preview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-1"/>
            <a:ext cx="1676400" cy="1932451"/>
          </a:xfrm>
          <a:prstGeom prst="rect">
            <a:avLst/>
          </a:prstGeom>
          <a:noFill/>
        </p:spPr>
      </p:pic>
      <p:pic>
        <p:nvPicPr>
          <p:cNvPr id="10" name="Picture 9" descr="C:\Users\KZ1058\AppData\Local\Microsoft\Windows\Temporary Internet Files\Content.Outlook\ADWZTOLY\1_New IGU logo.jpg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057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Apps\2012\IGU 2012-2015\Welcome Poster\IGU Website Image.png"/>
          <p:cNvPicPr>
            <a:picLocks noChangeAspect="1" noChangeArrowheads="1"/>
          </p:cNvPicPr>
          <p:nvPr userDrawn="1"/>
        </p:nvPicPr>
        <p:blipFill>
          <a:blip r:embed="rId4" cstate="print"/>
          <a:srcRect r="48115" b="49594"/>
          <a:stretch>
            <a:fillRect/>
          </a:stretch>
        </p:blipFill>
        <p:spPr bwMode="auto">
          <a:xfrm>
            <a:off x="5410200" y="4137512"/>
            <a:ext cx="3733800" cy="27204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KZ1058\AppData\Local\Microsoft\Windows\Temporary Internet Files\Content.Outlook\ADWZTOLY\1_New IGU logo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609600"/>
          </a:xfrm>
          <a:solidFill>
            <a:srgbClr val="0066FF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PGC-D3 Small Scale</a:t>
            </a:r>
            <a:endParaRPr lang="en-US" dirty="0"/>
          </a:p>
        </p:txBody>
      </p:sp>
      <p:pic>
        <p:nvPicPr>
          <p:cNvPr id="7" name="Picture 3" descr="C:\Apps\2012\IGU 2012-2015\Welcome Poster\image_preview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1056" y="6052135"/>
            <a:ext cx="762000" cy="7376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PGC-D3 – Small Scale LNG </a:t>
            </a:r>
            <a:r>
              <a:rPr lang="en-US" b="1" dirty="0" smtClean="0">
                <a:solidFill>
                  <a:srgbClr val="3333FF"/>
                </a:solidFill>
              </a:rPr>
              <a:t> Subgroup Asia Pacific &amp;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Middle East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0"/>
            <a:ext cx="6400800" cy="769441"/>
          </a:xfrm>
        </p:spPr>
        <p:txBody>
          <a:bodyPr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13-16 May 2014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Osaka, Japan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Indian Oil Corporation Limited, India pioneered the marketing &amp; distribution of LNG by road during 2007 from </a:t>
            </a:r>
            <a:r>
              <a:rPr lang="en-US" dirty="0" err="1" smtClean="0"/>
              <a:t>Dahej</a:t>
            </a:r>
            <a:r>
              <a:rPr lang="en-US" dirty="0" smtClean="0"/>
              <a:t> LNG Terminal (imported </a:t>
            </a:r>
            <a:r>
              <a:rPr lang="en-US" dirty="0"/>
              <a:t>LNG) </a:t>
            </a:r>
            <a:endParaRPr lang="en-US" dirty="0" smtClean="0"/>
          </a:p>
          <a:p>
            <a:r>
              <a:rPr lang="en-US" dirty="0" smtClean="0"/>
              <a:t>Around </a:t>
            </a:r>
            <a:r>
              <a:rPr lang="en-US" dirty="0"/>
              <a:t>35 tankers are in operation in India</a:t>
            </a:r>
            <a:endParaRPr lang="en-US" dirty="0" smtClean="0"/>
          </a:p>
          <a:p>
            <a:r>
              <a:rPr lang="en-US" dirty="0" smtClean="0"/>
              <a:t>PLL set up LNG loading facilities at LNG Terminal at </a:t>
            </a:r>
            <a:r>
              <a:rPr lang="en-US" dirty="0" err="1" smtClean="0"/>
              <a:t>Dahej</a:t>
            </a:r>
            <a:r>
              <a:rPr lang="en-US" dirty="0" smtClean="0"/>
              <a:t> in Gujarat</a:t>
            </a:r>
          </a:p>
          <a:p>
            <a:r>
              <a:rPr lang="en-US" dirty="0" smtClean="0"/>
              <a:t>8-10 trucks per day which accounts for around 2800 – 3000 loads per year</a:t>
            </a:r>
          </a:p>
          <a:p>
            <a:r>
              <a:rPr lang="en-US" dirty="0" smtClean="0"/>
              <a:t>Presently </a:t>
            </a:r>
            <a:r>
              <a:rPr lang="en-US" dirty="0"/>
              <a:t>LNG (by road tanker) is being sold to </a:t>
            </a:r>
            <a:r>
              <a:rPr lang="en-US" dirty="0" smtClean="0"/>
              <a:t>stranded customers away from pipeline </a:t>
            </a:r>
            <a:r>
              <a:rPr lang="en-US" dirty="0"/>
              <a:t>in Western </a:t>
            </a:r>
            <a:r>
              <a:rPr lang="en-US" dirty="0" smtClean="0"/>
              <a:t>region like Gujarat, Maharashtra, Madhya Pradesh, </a:t>
            </a:r>
            <a:r>
              <a:rPr lang="en-US" dirty="0" err="1" smtClean="0"/>
              <a:t>Silvassa</a:t>
            </a:r>
            <a:r>
              <a:rPr lang="en-US" dirty="0" smtClean="0"/>
              <a:t>, Rajasthan and Karnataka in Southern Region</a:t>
            </a:r>
            <a:endParaRPr lang="en-US" dirty="0"/>
          </a:p>
          <a:p>
            <a:r>
              <a:rPr lang="en-US" dirty="0" smtClean="0"/>
              <a:t>Primarily, LNG is being used as substitute for alternative conventional fuel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Similar activity of LNG distribution by road is expected to be commenced from LNG Terminal at Kochi, Kerala early next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Inland "Hub and Spoke"  is under execution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3-4 years approx. 1mtpa LNG are expected to be distributed by road; major obstacle is price level of LNG in comparison to conventional fuels</a:t>
            </a:r>
          </a:p>
        </p:txBody>
      </p:sp>
    </p:spTree>
    <p:extLst>
      <p:ext uri="{BB962C8B-B14F-4D97-AF65-F5344CB8AC3E}">
        <p14:creationId xmlns:p14="http://schemas.microsoft.com/office/powerpoint/2010/main" val="40041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no existing SSLNG project found</a:t>
            </a:r>
          </a:p>
          <a:p>
            <a:r>
              <a:rPr lang="en-US" dirty="0" smtClean="0"/>
              <a:t>5 mini LNG receiving terminals (5-30 </a:t>
            </a:r>
            <a:r>
              <a:rPr lang="en-US" dirty="0" err="1" smtClean="0"/>
              <a:t>mmscfd</a:t>
            </a:r>
            <a:r>
              <a:rPr lang="en-US" dirty="0" smtClean="0"/>
              <a:t>) planned by </a:t>
            </a:r>
            <a:r>
              <a:rPr lang="en-US" dirty="0" err="1" smtClean="0"/>
              <a:t>Pertamina</a:t>
            </a:r>
            <a:r>
              <a:rPr lang="en-US" dirty="0" smtClean="0"/>
              <a:t>, mainly in Kalimantan and East Sulawesi</a:t>
            </a:r>
          </a:p>
          <a:p>
            <a:r>
              <a:rPr lang="en-US" dirty="0" smtClean="0"/>
              <a:t>LNG supply from </a:t>
            </a:r>
            <a:r>
              <a:rPr lang="en-US" dirty="0" err="1" smtClean="0"/>
              <a:t>Bontang</a:t>
            </a:r>
            <a:r>
              <a:rPr lang="en-US" dirty="0" smtClean="0"/>
              <a:t> by sea and land</a:t>
            </a:r>
          </a:p>
          <a:p>
            <a:r>
              <a:rPr lang="en-US" dirty="0" smtClean="0"/>
              <a:t>major purpose: remote power generation and mining industry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16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 small scale liquefaction plant (350 </a:t>
            </a:r>
            <a:r>
              <a:rPr lang="en-US" dirty="0" err="1" smtClean="0"/>
              <a:t>tpd</a:t>
            </a:r>
            <a:r>
              <a:rPr lang="en-US" dirty="0" smtClean="0"/>
              <a:t>) and 6 small scale 'secondary' import terminal projects (2.300 to 10.000 m3 storage volume) existing</a:t>
            </a:r>
          </a:p>
          <a:p>
            <a:r>
              <a:rPr lang="en-US" dirty="0" smtClean="0"/>
              <a:t>LNG distribution mainly by coastal small scale LNG vessel </a:t>
            </a:r>
          </a:p>
          <a:p>
            <a:r>
              <a:rPr lang="en-US" dirty="0" smtClean="0"/>
              <a:t>major purpose: power production, wholesale, retail</a:t>
            </a:r>
          </a:p>
          <a:p>
            <a:r>
              <a:rPr lang="en-US" dirty="0" smtClean="0"/>
              <a:t>1 planned small scale LNG import terminals </a:t>
            </a:r>
            <a:r>
              <a:rPr lang="en-US" dirty="0" smtClean="0"/>
              <a:t>identified</a:t>
            </a:r>
          </a:p>
          <a:p>
            <a:r>
              <a:rPr lang="en-US" dirty="0" smtClean="0"/>
              <a:t>initial Japanese team member unfortunately not supportive anymore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16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100tpd liquefaction plant built by </a:t>
            </a:r>
            <a:r>
              <a:rPr lang="en-US" dirty="0" err="1" smtClean="0"/>
              <a:t>Kogas</a:t>
            </a:r>
            <a:r>
              <a:rPr lang="en-US" dirty="0" smtClean="0"/>
              <a:t> with own SMR technology (</a:t>
            </a:r>
            <a:r>
              <a:rPr lang="en-US" dirty="0"/>
              <a:t>Government supported) at </a:t>
            </a:r>
            <a:r>
              <a:rPr lang="en-US" dirty="0" smtClean="0"/>
              <a:t>Incheon </a:t>
            </a:r>
            <a:r>
              <a:rPr lang="en-US" dirty="0"/>
              <a:t>LNG Receiving </a:t>
            </a:r>
            <a:r>
              <a:rPr lang="en-US" dirty="0" smtClean="0"/>
              <a:t>Terminal (envisaged start-up 4/2013)</a:t>
            </a:r>
          </a:p>
        </p:txBody>
      </p:sp>
    </p:spTree>
    <p:extLst>
      <p:ext uri="{BB962C8B-B14F-4D97-AF65-F5344CB8AC3E}">
        <p14:creationId xmlns:p14="http://schemas.microsoft.com/office/powerpoint/2010/main" val="3669491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Thailand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one small scale natural gas liquefaction plant (18 </a:t>
            </a:r>
            <a:r>
              <a:rPr lang="en-US" dirty="0" err="1" smtClean="0"/>
              <a:t>tpd</a:t>
            </a:r>
            <a:r>
              <a:rPr lang="en-US" dirty="0" smtClean="0"/>
              <a:t>) in operation by PTT</a:t>
            </a:r>
          </a:p>
          <a:p>
            <a:r>
              <a:rPr lang="en-US" dirty="0" smtClean="0"/>
              <a:t>major purpose: NGVs, LNG fuelled boat</a:t>
            </a:r>
          </a:p>
          <a:p>
            <a:r>
              <a:rPr lang="en-US" dirty="0" smtClean="0"/>
              <a:t>driver: pollution control</a:t>
            </a:r>
          </a:p>
          <a:p>
            <a:r>
              <a:rPr lang="en-US" dirty="0" smtClean="0"/>
              <a:t>project has to be regarded as demonstration project</a:t>
            </a:r>
          </a:p>
          <a:p>
            <a:r>
              <a:rPr lang="en-US" dirty="0" smtClean="0"/>
              <a:t>no new planned project identified</a:t>
            </a:r>
          </a:p>
        </p:txBody>
      </p:sp>
    </p:spTree>
    <p:extLst>
      <p:ext uri="{BB962C8B-B14F-4D97-AF65-F5344CB8AC3E}">
        <p14:creationId xmlns:p14="http://schemas.microsoft.com/office/powerpoint/2010/main" val="40041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1.2 </a:t>
            </a:r>
            <a:r>
              <a:rPr lang="en-US" dirty="0" err="1" smtClean="0"/>
              <a:t>mtpa</a:t>
            </a:r>
            <a:r>
              <a:rPr lang="en-US" dirty="0" smtClean="0"/>
              <a:t> FLNG project offshore </a:t>
            </a:r>
            <a:r>
              <a:rPr lang="en-US" dirty="0"/>
              <a:t>Sarawak (</a:t>
            </a:r>
            <a:r>
              <a:rPr lang="en-US" dirty="0" err="1"/>
              <a:t>Kanowit</a:t>
            </a:r>
            <a:r>
              <a:rPr lang="en-US" dirty="0" smtClean="0"/>
              <a:t>) in execution phase (envisaged start-up 4/2015)</a:t>
            </a:r>
          </a:p>
          <a:p>
            <a:r>
              <a:rPr lang="en-US" dirty="0" smtClean="0"/>
              <a:t>Purpose</a:t>
            </a:r>
            <a:r>
              <a:rPr lang="en-US" dirty="0"/>
              <a:t>: </a:t>
            </a:r>
            <a:r>
              <a:rPr lang="en-US" dirty="0" err="1"/>
              <a:t>Monetise</a:t>
            </a:r>
            <a:r>
              <a:rPr lang="en-US" dirty="0"/>
              <a:t> stranded upstream gas assets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0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</a:t>
            </a:r>
            <a:r>
              <a:rPr lang="en-US" dirty="0"/>
              <a:t>small scale activity </a:t>
            </a:r>
            <a:r>
              <a:rPr lang="en-US" dirty="0" smtClean="0"/>
              <a:t>identified in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Brunei</a:t>
            </a:r>
            <a:r>
              <a:rPr lang="en-US" dirty="0"/>
              <a:t>, </a:t>
            </a:r>
            <a:r>
              <a:rPr lang="en-US" dirty="0" smtClean="0"/>
              <a:t>Myanmar, Taiwan, Vietnam, Pakistan</a:t>
            </a:r>
            <a:r>
              <a:rPr lang="en-US" dirty="0"/>
              <a:t>, Bangladesh, Singapore, </a:t>
            </a:r>
            <a:r>
              <a:rPr lang="en-US" dirty="0" smtClean="0"/>
              <a:t>Philippines*, </a:t>
            </a:r>
            <a:r>
              <a:rPr lang="en-US" dirty="0"/>
              <a:t>Nepal, </a:t>
            </a:r>
            <a:r>
              <a:rPr lang="en-US" dirty="0" smtClean="0"/>
              <a:t>Bhutan and Middle East </a:t>
            </a:r>
            <a:r>
              <a:rPr lang="en-US" dirty="0" smtClean="0"/>
              <a:t>countries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-25000" dirty="0" smtClean="0"/>
              <a:t>* one small scale LNG plant with 25 </a:t>
            </a:r>
            <a:r>
              <a:rPr lang="en-US" baseline="-25000" dirty="0" err="1" smtClean="0"/>
              <a:t>tpd</a:t>
            </a:r>
            <a:r>
              <a:rPr lang="en-US" baseline="-25000" dirty="0" smtClean="0"/>
              <a:t> liquefaction capacity based on</a:t>
            </a:r>
            <a:br>
              <a:rPr lang="en-US" baseline="-25000" dirty="0" smtClean="0"/>
            </a:br>
            <a:r>
              <a:rPr lang="en-US" baseline="-25000" dirty="0" smtClean="0"/>
              <a:t>   biogas in execution since early 2014 for </a:t>
            </a:r>
            <a:r>
              <a:rPr lang="en-US" baseline="-25000" dirty="0" err="1" smtClean="0"/>
              <a:t>Batangas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5958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685800"/>
          </a:xfrm>
        </p:spPr>
        <p:txBody>
          <a:bodyPr/>
          <a:lstStyle/>
          <a:p>
            <a:r>
              <a:rPr lang="en-US" sz="3200" dirty="0" smtClean="0"/>
              <a:t>Safety</a:t>
            </a:r>
            <a:r>
              <a:rPr lang="en-US" sz="3200" dirty="0" smtClean="0"/>
              <a:t>, Standards and Regulations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8534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u="sng" dirty="0"/>
              <a:t>China:</a:t>
            </a:r>
            <a:r>
              <a:rPr lang="en-US" sz="3200" dirty="0"/>
              <a:t> no LNG standard issued yet; local GB codes for the petrochemical industry are </a:t>
            </a:r>
            <a:r>
              <a:rPr lang="en-US" sz="3200" dirty="0" smtClean="0"/>
              <a:t>applied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u="sng" dirty="0"/>
              <a:t>Thailand:</a:t>
            </a:r>
            <a:r>
              <a:rPr lang="en-US" sz="3200" dirty="0"/>
              <a:t> safety, </a:t>
            </a:r>
            <a:r>
              <a:rPr lang="en-US" sz="3200" dirty="0" smtClean="0"/>
              <a:t>standards </a:t>
            </a:r>
            <a:r>
              <a:rPr lang="en-US" sz="3200" dirty="0"/>
              <a:t>and regulation are still based on international </a:t>
            </a:r>
            <a:r>
              <a:rPr lang="en-US" sz="3200" dirty="0" smtClean="0"/>
              <a:t>standards </a:t>
            </a:r>
            <a:r>
              <a:rPr lang="en-US" sz="3200" dirty="0"/>
              <a:t>and operate under Thai government regulation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53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Scope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§"/>
            </a:pPr>
            <a:r>
              <a:rPr lang="en-US" sz="2800" dirty="0" smtClean="0"/>
              <a:t>Progress report on data collection in the sub group </a:t>
            </a:r>
            <a:r>
              <a:rPr lang="en-US" sz="2800" dirty="0" smtClean="0">
                <a:hlinkClick r:id="" action="ppaction://noaction"/>
              </a:rPr>
              <a:t>Asia Pacific &amp; Middle East</a:t>
            </a:r>
            <a:endParaRPr lang="en-US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828800"/>
            <a:ext cx="8229600" cy="6096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Outline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4384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Wingdings" pitchFamily="2" charset="2"/>
              <a:buChar char="§"/>
            </a:pPr>
            <a:r>
              <a:rPr lang="en-US" sz="2800" dirty="0" smtClean="0"/>
              <a:t>Data have been collected for </a:t>
            </a:r>
            <a:r>
              <a:rPr lang="en-US" sz="2800" dirty="0"/>
              <a:t>geographical area </a:t>
            </a:r>
            <a:r>
              <a:rPr lang="en-US" sz="2800" dirty="0" smtClean="0">
                <a:hlinkClick r:id="" action="ppaction://noaction"/>
              </a:rPr>
              <a:t>Asia Pacific &amp; Middle East</a:t>
            </a:r>
            <a:r>
              <a:rPr lang="en-US" sz="2800" dirty="0" smtClean="0"/>
              <a:t> with </a:t>
            </a:r>
            <a:r>
              <a:rPr lang="en-US" sz="2800" dirty="0"/>
              <a:t>respect to all the topics </a:t>
            </a:r>
            <a:r>
              <a:rPr lang="en-US" sz="2800" dirty="0" smtClean="0"/>
              <a:t>specified </a:t>
            </a:r>
            <a:r>
              <a:rPr lang="en-US" sz="2800" dirty="0"/>
              <a:t>in the </a:t>
            </a:r>
            <a:r>
              <a:rPr lang="en-US" sz="2800" dirty="0" smtClean="0">
                <a:hlinkClick r:id="" action="ppaction://noaction"/>
              </a:rPr>
              <a:t>template</a:t>
            </a:r>
            <a:r>
              <a:rPr lang="en-US" sz="2800" dirty="0" smtClean="0"/>
              <a:t> distributed after kick-off meeting</a:t>
            </a:r>
          </a:p>
          <a:p>
            <a:pPr marL="355600" indent="-355600">
              <a:buFont typeface="Wingdings" pitchFamily="2" charset="2"/>
              <a:buChar char="§"/>
            </a:pPr>
            <a:r>
              <a:rPr lang="en-US" sz="2800" dirty="0" smtClean="0"/>
              <a:t>Countries screened:</a:t>
            </a:r>
            <a:br>
              <a:rPr lang="en-US" sz="2800" dirty="0" smtClean="0"/>
            </a:br>
            <a:r>
              <a:rPr lang="en-US" sz="2800" dirty="0" smtClean="0"/>
              <a:t>Australia, New Zealand, China, India, Indonesia, Japan, South Korea, Taiwan, Thailand</a:t>
            </a:r>
            <a:r>
              <a:rPr lang="en-US" sz="2800" dirty="0"/>
              <a:t>, Brunei, Malaysia, Myanmar, Taiwan, Vietnam, Pakistan, Bangladesh, Singapore, Philippines, Nepal, Bhutan and Middle </a:t>
            </a:r>
            <a:r>
              <a:rPr lang="en-US" sz="2800" dirty="0" smtClean="0"/>
              <a:t>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3016570"/>
              </p:ext>
            </p:extLst>
          </p:nvPr>
        </p:nvGraphicFramePr>
        <p:xfrm>
          <a:off x="914400" y="762000"/>
          <a:ext cx="8077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Mind Map -Scope of the Subgroups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258634" y="762000"/>
            <a:ext cx="553998" cy="548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SMALL SCALE LNG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Summary of major findings/trends per country</a:t>
            </a:r>
            <a:endParaRPr lang="en-US" b="1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Refer to excel file for all detailed information gathered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96000"/>
            <a:ext cx="6400800" cy="76944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smtClean="0">
                <a:solidFill>
                  <a:schemeClr val="tx1"/>
                </a:solidFill>
              </a:rPr>
              <a:t>13-16 May 2014</a:t>
            </a:r>
          </a:p>
          <a:p>
            <a:pPr algn="l"/>
            <a:r>
              <a:rPr lang="en-US" sz="2000" smtClean="0">
                <a:solidFill>
                  <a:schemeClr val="tx1"/>
                </a:solidFill>
              </a:rPr>
              <a:t>Osaka, Japan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Australia &amp; New Zealand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4196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Australia:</a:t>
            </a:r>
          </a:p>
          <a:p>
            <a:r>
              <a:rPr lang="en-US" dirty="0" smtClean="0"/>
              <a:t>4 existing SSLNG projects with dedicated plants for liquefaction of pipeline gas known and listed</a:t>
            </a:r>
          </a:p>
          <a:p>
            <a:r>
              <a:rPr lang="en-US" dirty="0" smtClean="0"/>
              <a:t>liquefaction capacity 50 to 200 </a:t>
            </a:r>
            <a:r>
              <a:rPr lang="en-US" dirty="0" err="1" smtClean="0"/>
              <a:t>tpd</a:t>
            </a:r>
            <a:endParaRPr lang="en-US" dirty="0" smtClean="0"/>
          </a:p>
          <a:p>
            <a:r>
              <a:rPr lang="en-US" dirty="0" smtClean="0"/>
              <a:t>major purpose: peak shaving, remote power generation, truck fuelling</a:t>
            </a:r>
          </a:p>
          <a:p>
            <a:r>
              <a:rPr lang="en-US" dirty="0" smtClean="0"/>
              <a:t>no concrete planned/new projects found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New Zealand:</a:t>
            </a:r>
          </a:p>
          <a:p>
            <a:r>
              <a:rPr lang="en-US" dirty="0" smtClean="0"/>
              <a:t>no activity found in New Zealand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by far the largest and most dynamic market for SSLNG in Asia Pacific, maybe even worldwide</a:t>
            </a:r>
          </a:p>
          <a:p>
            <a:r>
              <a:rPr lang="en-US" sz="2800" dirty="0" smtClean="0"/>
              <a:t>current </a:t>
            </a:r>
            <a:r>
              <a:rPr lang="en-US" sz="2800" dirty="0" smtClean="0"/>
              <a:t>own market </a:t>
            </a:r>
            <a:r>
              <a:rPr lang="en-US" sz="2800" dirty="0" smtClean="0"/>
              <a:t>assessment preliminary due to large number of identified projects and difficult to verify sources of information</a:t>
            </a:r>
          </a:p>
          <a:p>
            <a:r>
              <a:rPr lang="en-US" sz="2800" dirty="0" smtClean="0"/>
              <a:t>a number of approx. </a:t>
            </a:r>
            <a:r>
              <a:rPr lang="en-US" sz="2800" dirty="0" smtClean="0"/>
              <a:t>100 </a:t>
            </a:r>
            <a:r>
              <a:rPr lang="en-US" sz="2800" dirty="0" smtClean="0"/>
              <a:t>small scale liquefaction plants seem to be existing or close to start </a:t>
            </a:r>
            <a:r>
              <a:rPr lang="en-US" sz="2800" dirty="0" smtClean="0"/>
              <a:t>of operation </a:t>
            </a:r>
            <a:r>
              <a:rPr lang="en-US" sz="2800" dirty="0" smtClean="0"/>
              <a:t>with a total design liquefaction capacity of approx.</a:t>
            </a:r>
            <a:br>
              <a:rPr lang="en-US" sz="2800" dirty="0" smtClean="0"/>
            </a:br>
            <a:r>
              <a:rPr lang="en-US" sz="2800" dirty="0" smtClean="0"/>
              <a:t>44 Mill Nm3/d or 12 </a:t>
            </a:r>
            <a:r>
              <a:rPr lang="en-US" sz="2800" dirty="0" err="1" smtClean="0"/>
              <a:t>mtpa</a:t>
            </a:r>
            <a:r>
              <a:rPr lang="en-US" sz="2800" dirty="0" smtClean="0"/>
              <a:t>!</a:t>
            </a:r>
          </a:p>
          <a:p>
            <a:r>
              <a:rPr lang="en-US" sz="2800" dirty="0"/>
              <a:t>another 50-70 projects in the planning stage with</a:t>
            </a:r>
            <a:br>
              <a:rPr lang="en-US" sz="2800" dirty="0"/>
            </a:br>
            <a:r>
              <a:rPr lang="en-US" sz="2800" dirty="0"/>
              <a:t>a total liquefaction capacity  of approx. 15 </a:t>
            </a:r>
            <a:r>
              <a:rPr lang="en-US" sz="2800" dirty="0" err="1"/>
              <a:t>mtpa</a:t>
            </a:r>
            <a:r>
              <a:rPr lang="en-US" sz="2800" dirty="0"/>
              <a:t> could be found in the local </a:t>
            </a:r>
            <a:r>
              <a:rPr lang="en-US" sz="2800" dirty="0" smtClean="0"/>
              <a:t>media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416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2014 report from FACTS states 65 plants in operation, 34 under construction and a total liquefaction capacity of 17 </a:t>
            </a:r>
            <a:r>
              <a:rPr lang="en-US" sz="2800" dirty="0" err="1"/>
              <a:t>mtpa</a:t>
            </a:r>
            <a:r>
              <a:rPr lang="en-US" sz="2800" dirty="0"/>
              <a:t> by end </a:t>
            </a:r>
            <a:r>
              <a:rPr lang="en-US" sz="2800" dirty="0" smtClean="0"/>
              <a:t>2014</a:t>
            </a:r>
          </a:p>
          <a:p>
            <a:r>
              <a:rPr lang="en-US" sz="2800" dirty="0" smtClean="0"/>
              <a:t>Wood </a:t>
            </a:r>
            <a:r>
              <a:rPr lang="en-US" sz="2800" dirty="0" err="1" smtClean="0"/>
              <a:t>Mackanzie</a:t>
            </a:r>
            <a:r>
              <a:rPr lang="en-US" sz="2800" dirty="0" smtClean="0"/>
              <a:t> forecasts market for gas in transport </a:t>
            </a:r>
            <a:r>
              <a:rPr lang="en-US" sz="2800" dirty="0" smtClean="0"/>
              <a:t>in China to </a:t>
            </a:r>
            <a:r>
              <a:rPr lang="en-US" sz="2800" dirty="0" smtClean="0"/>
              <a:t>45 </a:t>
            </a:r>
            <a:r>
              <a:rPr lang="en-US" sz="2800" dirty="0" err="1" smtClean="0"/>
              <a:t>Bcm</a:t>
            </a:r>
            <a:r>
              <a:rPr lang="en-US" sz="2800" dirty="0" smtClean="0"/>
              <a:t> by 2030</a:t>
            </a:r>
          </a:p>
          <a:p>
            <a:r>
              <a:rPr lang="en-US" sz="2800" dirty="0" smtClean="0"/>
              <a:t>plant </a:t>
            </a:r>
            <a:r>
              <a:rPr lang="en-US" sz="2800" dirty="0"/>
              <a:t>capacities range from 0,005 to 0,5 </a:t>
            </a:r>
            <a:r>
              <a:rPr lang="en-US" sz="2800" dirty="0" err="1"/>
              <a:t>mtpa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(15 to 1.500 </a:t>
            </a:r>
            <a:r>
              <a:rPr lang="en-US" sz="2800" dirty="0" err="1"/>
              <a:t>tpd</a:t>
            </a:r>
            <a:r>
              <a:rPr lang="en-US" sz="2800" dirty="0"/>
              <a:t>) in a single train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significant number of plants seem to suffer from insufficient feed stock supply and/or not adequately developed downstream market, hence actually produced amount will be partly lower than design </a:t>
            </a:r>
            <a:r>
              <a:rPr lang="en-US" sz="2800" dirty="0" smtClean="0"/>
              <a:t>value</a:t>
            </a:r>
          </a:p>
          <a:p>
            <a:r>
              <a:rPr lang="en-US" sz="2800" dirty="0"/>
              <a:t>localization of the LNG industry is politically pushed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06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major purpose of the plants: fuelling of large truck fleets (approx.  30% cost savings in comparison to diesel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favorable economics:</a:t>
            </a:r>
          </a:p>
          <a:p>
            <a:pPr lvl="1"/>
            <a:r>
              <a:rPr lang="en-US" sz="2400" dirty="0" smtClean="0"/>
              <a:t>low cost of vehicles</a:t>
            </a:r>
          </a:p>
          <a:p>
            <a:pPr lvl="1"/>
            <a:r>
              <a:rPr lang="en-US" sz="2400" dirty="0" smtClean="0"/>
              <a:t>strong vehicle market growth encouraging fleet investments in gas</a:t>
            </a:r>
          </a:p>
          <a:p>
            <a:pPr lvl="1"/>
            <a:r>
              <a:rPr lang="en-US" sz="2400" dirty="0" smtClean="0"/>
              <a:t>financial support from regional governments to reduce emissions in cities to reduce pollution/smog</a:t>
            </a:r>
          </a:p>
          <a:p>
            <a:r>
              <a:rPr lang="en-US" sz="2800" dirty="0" smtClean="0"/>
              <a:t>other utilization of LNG: peak-shaving, residential and industrial use</a:t>
            </a:r>
          </a:p>
        </p:txBody>
      </p:sp>
    </p:spTree>
    <p:extLst>
      <p:ext uri="{BB962C8B-B14F-4D97-AF65-F5344CB8AC3E}">
        <p14:creationId xmlns:p14="http://schemas.microsoft.com/office/powerpoint/2010/main" val="9693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105400"/>
          </a:xfrm>
        </p:spPr>
        <p:txBody>
          <a:bodyPr>
            <a:noAutofit/>
          </a:bodyPr>
          <a:lstStyle/>
          <a:p>
            <a:r>
              <a:rPr lang="en-US" sz="2800" dirty="0"/>
              <a:t>diverse feed stock: pipeline gas, SNG from coal gasification, CBM, coke </a:t>
            </a:r>
            <a:r>
              <a:rPr lang="en-US" sz="2800" dirty="0" smtClean="0"/>
              <a:t>gas</a:t>
            </a:r>
            <a:endParaRPr lang="en-US" sz="2800" dirty="0" smtClean="0"/>
          </a:p>
          <a:p>
            <a:r>
              <a:rPr lang="en-US" sz="2800" dirty="0" smtClean="0"/>
              <a:t>the excel file includes all known plants/projects with a liquefaction capacity of more than</a:t>
            </a:r>
            <a:br>
              <a:rPr lang="en-US" sz="2800" dirty="0" smtClean="0"/>
            </a:br>
            <a:r>
              <a:rPr lang="en-US" sz="2800" dirty="0" smtClean="0"/>
              <a:t>250.000 </a:t>
            </a:r>
            <a:r>
              <a:rPr lang="en-US" sz="2800" dirty="0" err="1" smtClean="0"/>
              <a:t>tpa</a:t>
            </a:r>
            <a:r>
              <a:rPr lang="en-US" sz="2800" dirty="0" smtClean="0"/>
              <a:t>, which are mainly based on international liquefaction technology,</a:t>
            </a:r>
            <a:br>
              <a:rPr lang="en-US" sz="2800" dirty="0" smtClean="0"/>
            </a:br>
            <a:r>
              <a:rPr lang="en-US" sz="2800" dirty="0" smtClean="0"/>
              <a:t>however a first plant based on Chinese technology with 0,5 </a:t>
            </a:r>
            <a:r>
              <a:rPr lang="en-US" sz="2800" dirty="0" err="1" smtClean="0"/>
              <a:t>mtpa</a:t>
            </a:r>
            <a:r>
              <a:rPr lang="en-US" sz="2800" dirty="0" smtClean="0"/>
              <a:t> capacity went in operation in 2012 and another one with total 1,4 </a:t>
            </a:r>
            <a:r>
              <a:rPr lang="en-US" sz="2800" dirty="0" err="1" smtClean="0"/>
              <a:t>mtpa</a:t>
            </a:r>
            <a:r>
              <a:rPr lang="en-US" sz="2800" dirty="0" smtClean="0"/>
              <a:t> in 5 trains is close to commissioning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87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</Words>
  <Application>Microsoft Office PowerPoint</Application>
  <PresentationFormat>Bildschirmpräsentation (4:3)</PresentationFormat>
  <Paragraphs>104</Paragraphs>
  <Slides>17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Office Theme</vt:lpstr>
      <vt:lpstr> PGC-D3 – Small Scale LNG  Subgroup Asia Pacific &amp; Middle East </vt:lpstr>
      <vt:lpstr>Scope</vt:lpstr>
      <vt:lpstr>Mind Map -Scope of the Subgroups</vt:lpstr>
      <vt:lpstr>Summary of major findings/trends per country</vt:lpstr>
      <vt:lpstr>Australia &amp; New Zealand</vt:lpstr>
      <vt:lpstr>China</vt:lpstr>
      <vt:lpstr>China</vt:lpstr>
      <vt:lpstr>China</vt:lpstr>
      <vt:lpstr>China</vt:lpstr>
      <vt:lpstr>India</vt:lpstr>
      <vt:lpstr>Indonesia</vt:lpstr>
      <vt:lpstr>Japan</vt:lpstr>
      <vt:lpstr>South Korea</vt:lpstr>
      <vt:lpstr>Thailand</vt:lpstr>
      <vt:lpstr>Malaysia</vt:lpstr>
      <vt:lpstr>No small scale activity identified in ...</vt:lpstr>
      <vt:lpstr>Safety, Standards and Regulations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2012-10-11T21:14:44Z</dcterms:created>
  <dcterms:modified xsi:type="dcterms:W3CDTF">2014-05-09T09:47:03Z</dcterms:modified>
</cp:coreProperties>
</file>