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300" r:id="rId4"/>
    <p:sldId id="315" r:id="rId5"/>
    <p:sldId id="312" r:id="rId6"/>
    <p:sldId id="317" r:id="rId7"/>
    <p:sldId id="316" r:id="rId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DD71"/>
    <a:srgbClr val="0066FF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2" autoAdjust="0"/>
    <p:restoredTop sz="91085" autoAdjust="0"/>
  </p:normalViewPr>
  <p:slideViewPr>
    <p:cSldViewPr>
      <p:cViewPr varScale="1">
        <p:scale>
          <a:sx n="102" d="100"/>
          <a:sy n="102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2724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AFD6-8A9C-4963-A162-DA7C562C05C3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7D9F0-7FBB-4D29-B7CE-D8556F6A2F0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E7101-485A-44A9-991C-9427E3B07107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C6BE-25BE-40F4-81ED-A29BC62DC01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DC6BE-25BE-40F4-81ED-A29BC62DC0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27" name="Picture 3" descr="C:\Apps\2012\IGU 2012-2015\Welcome Poster\image_previe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-1"/>
            <a:ext cx="1676400" cy="1932451"/>
          </a:xfrm>
          <a:prstGeom prst="rect">
            <a:avLst/>
          </a:prstGeom>
          <a:noFill/>
        </p:spPr>
      </p:pic>
      <p:pic>
        <p:nvPicPr>
          <p:cNvPr id="10" name="Picture 9" descr="C:\Users\KZ1058\AppData\Local\Microsoft\Windows\Temporary Internet Files\Content.Outlook\ADWZTOLY\1_New IGU logo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Apps\2012\IGU 2012-2015\Welcome Poster\IGU Website Image.png"/>
          <p:cNvPicPr>
            <a:picLocks noChangeAspect="1" noChangeArrowheads="1"/>
          </p:cNvPicPr>
          <p:nvPr userDrawn="1"/>
        </p:nvPicPr>
        <p:blipFill>
          <a:blip r:embed="rId4" cstate="print"/>
          <a:srcRect r="48115" b="49594"/>
          <a:stretch>
            <a:fillRect/>
          </a:stretch>
        </p:blipFill>
        <p:spPr bwMode="auto">
          <a:xfrm>
            <a:off x="5410200" y="4137512"/>
            <a:ext cx="3733800" cy="2720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 userDrawn="1"/>
        </p:nvGrpSpPr>
        <p:grpSpPr>
          <a:xfrm>
            <a:off x="468313" y="226142"/>
            <a:ext cx="8208961" cy="6167226"/>
            <a:chOff x="468313" y="226142"/>
            <a:chExt cx="8208961" cy="6167226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 flipH="1">
              <a:off x="468313" y="1307018"/>
              <a:ext cx="7020000" cy="50863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smtClean="0">
                  <a:solidFill>
                    <a:srgbClr val="595959"/>
                  </a:solidFill>
                </a:rPr>
                <a:t> </a:t>
              </a:r>
              <a:endParaRPr lang="en-GB" dirty="0">
                <a:solidFill>
                  <a:srgbClr val="595959"/>
                </a:solidFill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flipH="1">
              <a:off x="1548071" y="226142"/>
              <a:ext cx="7129203" cy="50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595959"/>
                </a:solidFill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 flipH="1">
              <a:off x="1548072" y="1307018"/>
              <a:ext cx="5942197" cy="3960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595959"/>
                </a:solidFill>
              </a:endParaRPr>
            </a:p>
          </p:txBody>
        </p:sp>
        <p:pic>
          <p:nvPicPr>
            <p:cNvPr id="23" name="Picture 22" descr="Shell-2010-Pecten-RGBpc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68313" y="290934"/>
              <a:ext cx="720000" cy="667868"/>
            </a:xfrm>
            <a:prstGeom prst="rect">
              <a:avLst/>
            </a:prstGeom>
            <a:noFill/>
          </p:spPr>
        </p:pic>
      </p:grp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697782" y="1400847"/>
            <a:ext cx="5694536" cy="1206000"/>
          </a:xfrm>
          <a:noFill/>
        </p:spPr>
        <p:txBody>
          <a:bodyPr lIns="0" tIns="0" rIns="0"/>
          <a:lstStyle>
            <a:lvl1pPr>
              <a:defRPr kern="1200" cap="all" spc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697782" y="2851200"/>
            <a:ext cx="2700000" cy="16200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8064" y="5402511"/>
            <a:ext cx="5857896" cy="196455"/>
          </a:xfrm>
        </p:spPr>
        <p:txBody>
          <a:bodyPr anchor="t" anchorCtr="0"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en-GB" smtClean="0"/>
              <a:t>Click to insert Author’s Name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78064" y="5627540"/>
            <a:ext cx="5857896" cy="196455"/>
          </a:xfrm>
        </p:spPr>
        <p:txBody>
          <a:bodyPr anchor="t" anchorCtr="0"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en-GB" smtClean="0"/>
              <a:t>Click to insert Role in Organisation</a:t>
            </a:r>
            <a:endParaRPr lang="en-GB" dirty="0"/>
          </a:p>
        </p:txBody>
      </p:sp>
      <p:sp>
        <p:nvSpPr>
          <p:cNvPr id="24" name="Text Box 11" descr="Text Box 11"/>
          <p:cNvSpPr txBox="1">
            <a:spLocks noChangeArrowheads="1"/>
          </p:cNvSpPr>
          <p:nvPr userDrawn="1"/>
        </p:nvSpPr>
        <p:spPr bwMode="auto">
          <a:xfrm>
            <a:off x="468000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0799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4400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8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5862638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999999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906511" y="1312201"/>
            <a:ext cx="7770763" cy="5071137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20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  <a:p>
            <a:pPr lvl="0"/>
            <a:endParaRPr lang="en-GB" dirty="0" smtClean="0"/>
          </a:p>
        </p:txBody>
      </p:sp>
      <p:sp>
        <p:nvSpPr>
          <p:cNvPr id="9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2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999999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906512" y="1312202"/>
            <a:ext cx="7766050" cy="5071136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20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  <a:p>
            <a:pPr lvl="0"/>
            <a:endParaRPr lang="en-GB" dirty="0" smtClean="0"/>
          </a:p>
        </p:txBody>
      </p:sp>
      <p:sp>
        <p:nvSpPr>
          <p:cNvPr id="9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5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999999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906512" y="1312202"/>
            <a:ext cx="7766050" cy="5071136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 sz="1600"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 sz="1600"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  <a:p>
            <a:pPr lvl="0"/>
            <a:endParaRPr lang="en-GB" dirty="0" smtClean="0"/>
          </a:p>
        </p:txBody>
      </p:sp>
      <p:sp>
        <p:nvSpPr>
          <p:cNvPr id="9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4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999999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GB" dirty="0" smtClean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69875" indent="-26987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54025" indent="-1841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3pPr>
            <a:lvl4pPr marL="635000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  <a:p>
            <a:pPr lvl="0"/>
            <a:endParaRPr lang="en-GB" dirty="0" smtClean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76225" indent="-27622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47675" indent="-1714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3pPr>
            <a:lvl4pPr marL="635000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13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6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999999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GB" dirty="0" smtClean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69875" indent="-26987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54025" indent="-1841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2000"/>
            </a:lvl3pPr>
            <a:lvl4pPr marL="635000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5pPr>
            <a:lvl6pPr marL="996950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76225" indent="-27622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49263" indent="-173038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2000"/>
            </a:lvl3pPr>
            <a:lvl4pPr marL="635000" indent="-180975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11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6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999999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GB" dirty="0" smtClean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/>
            </a:lvl1pPr>
            <a:lvl2pPr marL="269875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600"/>
            </a:lvl2pPr>
            <a:lvl3pPr marL="454025" indent="-1841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3pPr>
            <a:lvl4pPr marL="635000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811213" indent="-1698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992188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Xx</a:t>
            </a:r>
          </a:p>
          <a:p>
            <a:pPr lvl="5"/>
            <a:r>
              <a:rPr lang="en-GB" smtClean="0"/>
              <a:t>xx</a:t>
            </a:r>
            <a:endParaRPr lang="en-GB" dirty="0" smtClean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/>
            </a:lvl1pPr>
            <a:lvl2pPr marL="276225" indent="-276225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600"/>
            </a:lvl2pPr>
            <a:lvl3pPr marL="447675" indent="-1714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3pPr>
            <a:lvl4pPr marL="635000" indent="-174625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811213" indent="-1698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992188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11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6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 dirty="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904072" y="6267688"/>
            <a:ext cx="3747304" cy="99509"/>
          </a:xfrm>
        </p:spPr>
        <p:txBody>
          <a:bodyPr wrap="square">
            <a:noAutofit/>
          </a:bodyPr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smtClean="0"/>
              <a:t>CLICK TO EDIT SOURCE</a:t>
            </a:r>
            <a:endParaRPr lang="en-GB" dirty="0"/>
          </a:p>
        </p:txBody>
      </p:sp>
      <p:sp>
        <p:nvSpPr>
          <p:cNvPr id="31" name="Rectangle 4"/>
          <p:cNvSpPr>
            <a:spLocks noChangeArrowheads="1"/>
          </p:cNvSpPr>
          <p:nvPr userDrawn="1"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999999"/>
              </a:solidFill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911225" y="4179607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smtClean="0"/>
              <a:t>Click to edit Unit of measure</a:t>
            </a:r>
            <a:endParaRPr lang="en-GB" dirty="0"/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911225" y="3844644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smtClean="0"/>
              <a:t>CHART TITLE APPEARS HERE</a:t>
            </a:r>
            <a:endParaRPr lang="en-GB" dirty="0"/>
          </a:p>
        </p:txBody>
      </p:sp>
      <p:cxnSp>
        <p:nvCxnSpPr>
          <p:cNvPr id="41" name="Straight Connector 40"/>
          <p:cNvCxnSpPr/>
          <p:nvPr userDrawn="1"/>
        </p:nvCxnSpPr>
        <p:spPr>
          <a:xfrm flipV="1">
            <a:off x="911225" y="4122457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911225" y="4436262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904071" y="5944860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911225" y="1654176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smtClean="0"/>
              <a:t>Click to edit Unit of measure</a:t>
            </a:r>
            <a:endParaRPr lang="en-GB" dirty="0"/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911225" y="1319213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smtClean="0"/>
              <a:t>CHART TITLE APPEARS HERE</a:t>
            </a:r>
            <a:endParaRPr lang="en-GB" dirty="0"/>
          </a:p>
        </p:txBody>
      </p:sp>
      <p:cxnSp>
        <p:nvCxnSpPr>
          <p:cNvPr id="101" name="Straight Connector 100"/>
          <p:cNvCxnSpPr/>
          <p:nvPr userDrawn="1"/>
        </p:nvCxnSpPr>
        <p:spPr>
          <a:xfrm flipV="1">
            <a:off x="911225" y="1597026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911225" y="1910831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cxnSp>
        <p:nvCxnSpPr>
          <p:cNvPr id="103" name="Straight Connector 102"/>
          <p:cNvCxnSpPr/>
          <p:nvPr userDrawn="1"/>
        </p:nvCxnSpPr>
        <p:spPr>
          <a:xfrm>
            <a:off x="904071" y="3419429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4965700" y="4179607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smtClean="0"/>
              <a:t>Click to edit Unit of measure</a:t>
            </a:r>
            <a:endParaRPr lang="en-GB" dirty="0"/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4965700" y="3844644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smtClean="0"/>
              <a:t>CHART TITLE APPEARS HERE</a:t>
            </a:r>
            <a:endParaRPr lang="en-GB" dirty="0"/>
          </a:p>
        </p:txBody>
      </p:sp>
      <p:cxnSp>
        <p:nvCxnSpPr>
          <p:cNvPr id="106" name="Straight Connector 105"/>
          <p:cNvCxnSpPr/>
          <p:nvPr userDrawn="1"/>
        </p:nvCxnSpPr>
        <p:spPr>
          <a:xfrm flipV="1">
            <a:off x="4965700" y="4122457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4965700" y="4436262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cxnSp>
        <p:nvCxnSpPr>
          <p:cNvPr id="108" name="Straight Connector 107"/>
          <p:cNvCxnSpPr/>
          <p:nvPr userDrawn="1"/>
        </p:nvCxnSpPr>
        <p:spPr>
          <a:xfrm>
            <a:off x="4958546" y="5944860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4965700" y="1654176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smtClean="0"/>
              <a:t>Click to edit Unit of measure</a:t>
            </a:r>
            <a:endParaRPr lang="en-GB" dirty="0"/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4965700" y="1319213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smtClean="0"/>
              <a:t>CHART TITLE APPEARS HERE</a:t>
            </a:r>
            <a:endParaRPr lang="en-GB" dirty="0"/>
          </a:p>
        </p:txBody>
      </p:sp>
      <p:cxnSp>
        <p:nvCxnSpPr>
          <p:cNvPr id="111" name="Straight Connector 110"/>
          <p:cNvCxnSpPr/>
          <p:nvPr userDrawn="1"/>
        </p:nvCxnSpPr>
        <p:spPr>
          <a:xfrm flipV="1">
            <a:off x="4965700" y="1597026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4965700" y="1910831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4958546" y="3419429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3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9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 dirty="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KZ1058\AppData\Local\Microsoft\Windows\Temporary Internet Files\Content.Outlook\ADWZTOLY\1_New IGU logo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609600"/>
          </a:xfrm>
          <a:solidFill>
            <a:srgbClr val="0066FF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PGC-D3 Small Scale</a:t>
            </a:r>
            <a:endParaRPr lang="en-US" dirty="0"/>
          </a:p>
        </p:txBody>
      </p:sp>
      <p:pic>
        <p:nvPicPr>
          <p:cNvPr id="7" name="Picture 3" descr="C:\Apps\2012\IGU 2012-2015\Welcome Poster\image_previ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1056" y="6052135"/>
            <a:ext cx="762000" cy="7376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 userDrawn="1"/>
        </p:nvGrpSpPr>
        <p:grpSpPr>
          <a:xfrm>
            <a:off x="900000" y="648000"/>
            <a:ext cx="7380000" cy="5633999"/>
            <a:chOff x="900000" y="648000"/>
            <a:chExt cx="7380000" cy="5633999"/>
          </a:xfrm>
        </p:grpSpPr>
        <p:sp>
          <p:nvSpPr>
            <p:cNvPr id="15" name="Rectangle 4"/>
            <p:cNvSpPr>
              <a:spLocks noChangeArrowheads="1"/>
            </p:cNvSpPr>
            <p:nvPr userDrawn="1"/>
          </p:nvSpPr>
          <p:spPr bwMode="auto">
            <a:xfrm flipH="1">
              <a:off x="900000" y="1367999"/>
              <a:ext cx="6661152" cy="491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595959"/>
                </a:solidFill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648000"/>
              <a:ext cx="6660000" cy="491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595959"/>
                </a:solidFill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1367999"/>
              <a:ext cx="5940000" cy="419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595959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782070" y="3198783"/>
            <a:ext cx="5603468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1782070" y="2379407"/>
            <a:ext cx="5603468" cy="741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  <a:endParaRPr lang="en-GB" dirty="0" smtClean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82070" y="1415008"/>
            <a:ext cx="2243127" cy="96462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0">
                <a:solidFill>
                  <a:schemeClr val="accent2"/>
                </a:solidFill>
                <a:latin typeface="Futura Light" pitchFamily="2" charset="0"/>
              </a:defRPr>
            </a:lvl1pPr>
          </a:lstStyle>
          <a:p>
            <a:pPr lvl="0"/>
            <a:r>
              <a:rPr lang="en-GB" dirty="0" smtClean="0"/>
              <a:t>0.0</a:t>
            </a:r>
            <a:endParaRPr lang="en-GB" dirty="0"/>
          </a:p>
        </p:txBody>
      </p:sp>
      <p:sp>
        <p:nvSpPr>
          <p:cNvPr id="12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3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999999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GB" dirty="0" smtClean="0"/>
          </a:p>
        </p:txBody>
      </p:sp>
      <p:sp>
        <p:nvSpPr>
          <p:cNvPr id="8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0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999999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GB" dirty="0" smtClean="0"/>
          </a:p>
        </p:txBody>
      </p:sp>
      <p:sp>
        <p:nvSpPr>
          <p:cNvPr id="11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8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 userDrawn="1"/>
        </p:nvGrpSpPr>
        <p:grpSpPr>
          <a:xfrm>
            <a:off x="900000" y="648000"/>
            <a:ext cx="7380000" cy="5633999"/>
            <a:chOff x="900000" y="648000"/>
            <a:chExt cx="7380000" cy="5633999"/>
          </a:xfrm>
        </p:grpSpPr>
        <p:sp>
          <p:nvSpPr>
            <p:cNvPr id="12" name="Rectangle 4"/>
            <p:cNvSpPr>
              <a:spLocks noChangeArrowheads="1"/>
            </p:cNvSpPr>
            <p:nvPr userDrawn="1"/>
          </p:nvSpPr>
          <p:spPr bwMode="auto">
            <a:xfrm flipH="1">
              <a:off x="900000" y="1367999"/>
              <a:ext cx="6661152" cy="4914000"/>
            </a:xfrm>
            <a:prstGeom prst="rect">
              <a:avLst/>
            </a:prstGeom>
            <a:solidFill>
              <a:srgbClr val="FCE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595959"/>
                </a:solidFill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648000"/>
              <a:ext cx="6660000" cy="4914000"/>
            </a:xfrm>
            <a:prstGeom prst="rect">
              <a:avLst/>
            </a:prstGeom>
            <a:solidFill>
              <a:srgbClr val="FAE3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595959"/>
                </a:solidFill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1367999"/>
              <a:ext cx="5940000" cy="419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595959"/>
                </a:solidFill>
              </a:endParaRPr>
            </a:p>
          </p:txBody>
        </p:sp>
      </p:grp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82070" y="1415008"/>
            <a:ext cx="2243127" cy="96462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0">
                <a:solidFill>
                  <a:schemeClr val="accent2"/>
                </a:solidFill>
                <a:latin typeface="Futura Light" pitchFamily="2" charset="0"/>
              </a:defRPr>
            </a:lvl1pPr>
          </a:lstStyle>
          <a:p>
            <a:pPr lvl="0"/>
            <a:r>
              <a:rPr lang="en-GB" dirty="0" smtClean="0"/>
              <a:t>Q &amp; A</a:t>
            </a:r>
            <a:endParaRPr lang="en-GB" dirty="0"/>
          </a:p>
        </p:txBody>
      </p:sp>
      <p:sp>
        <p:nvSpPr>
          <p:cNvPr id="10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3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smtClean="0">
                <a:solidFill>
                  <a:srgbClr val="595959"/>
                </a:solidFill>
                <a:cs typeface="Arial" pitchFamily="34" charset="0"/>
              </a:rPr>
              <a:t>Copyright of COMPANY NAME</a:t>
            </a:r>
            <a:endParaRPr lang="en-GB" sz="8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0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‹N°›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1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>
                <a:solidFill>
                  <a:srgbClr val="595959"/>
                </a:solidFill>
              </a:rPr>
              <a:t>April 2014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595959"/>
                </a:solidFill>
              </a:rPr>
              <a:t> 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rgbClr val="D42E1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3" name="Picture 2" descr="Shell-2010-Pecten-RGBpc.w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418626" y="2285524"/>
              <a:ext cx="2340000" cy="217057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704" y="1310400"/>
            <a:ext cx="7747176" cy="507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Xx</a:t>
            </a:r>
          </a:p>
          <a:p>
            <a:pPr lvl="5"/>
            <a:r>
              <a:rPr lang="en-GB" dirty="0" smtClean="0"/>
              <a:t>xx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53"/>
            <a:ext cx="7700963" cy="419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Char char="n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4025" indent="-18415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1825" indent="-17780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173038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89013" indent="-17780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2860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PGC-D3 – Small Scale LNG </a:t>
            </a:r>
            <a:r>
              <a:rPr lang="en-US" sz="3600" b="1" dirty="0" smtClean="0"/>
              <a:t>Definition and Technology Subgroup</a:t>
            </a:r>
            <a:r>
              <a:rPr lang="en-US" b="1" dirty="0" smtClean="0">
                <a:solidFill>
                  <a:srgbClr val="3333FF"/>
                </a:solidFill>
              </a:rPr>
              <a:t/>
            </a:r>
            <a:br>
              <a:rPr lang="en-US" b="1" dirty="0" smtClean="0">
                <a:solidFill>
                  <a:srgbClr val="3333FF"/>
                </a:solidFill>
              </a:rPr>
            </a:br>
            <a:r>
              <a:rPr lang="en-US" b="1" dirty="0" smtClean="0">
                <a:solidFill>
                  <a:srgbClr val="3333FF"/>
                </a:solidFill>
              </a:rPr>
              <a:t>Definition elements and specific features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88559"/>
            <a:ext cx="6400800" cy="769441"/>
          </a:xfrm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14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- 16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May 2014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Osaka, Japan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definition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P</a:t>
            </a:r>
            <a:r>
              <a:rPr lang="en-US" sz="2400" smtClean="0"/>
              <a:t>icture </a:t>
            </a:r>
            <a:r>
              <a:rPr lang="en-US" sz="2400" dirty="0" smtClean="0"/>
              <a:t>of a growing business, </a:t>
            </a:r>
            <a:r>
              <a:rPr lang="en-US" sz="2400" dirty="0" smtClean="0"/>
              <a:t>still evolving. </a:t>
            </a:r>
          </a:p>
          <a:p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review/refine </a:t>
            </a:r>
            <a:r>
              <a:rPr lang="en-US" sz="2400" dirty="0" smtClean="0"/>
              <a:t>the boundaries </a:t>
            </a:r>
            <a:r>
              <a:rPr lang="en-US" sz="2400" dirty="0" smtClean="0"/>
              <a:t>will in all probability occur.</a:t>
            </a:r>
            <a:endParaRPr lang="fr-FR" sz="2400" dirty="0" smtClean="0"/>
          </a:p>
          <a:p>
            <a:r>
              <a:rPr lang="en-US" sz="2400" dirty="0" smtClean="0">
                <a:sym typeface="Wingdings" pitchFamily="2" charset="2"/>
              </a:rPr>
              <a:t> LNG used to be small scale</a:t>
            </a:r>
            <a:r>
              <a:rPr lang="en-US" sz="2400" dirty="0" smtClean="0"/>
              <a:t> (</a:t>
            </a:r>
            <a:r>
              <a:rPr lang="en-US" sz="2400" dirty="0" smtClean="0"/>
              <a:t>first ship </a:t>
            </a:r>
            <a:r>
              <a:rPr lang="en-US" sz="2400" dirty="0" smtClean="0"/>
              <a:t>&lt;10</a:t>
            </a:r>
            <a:r>
              <a:rPr lang="en-US" sz="2400" dirty="0" smtClean="0"/>
              <a:t>% of the current average </a:t>
            </a:r>
            <a:r>
              <a:rPr lang="en-US" sz="2400" dirty="0" smtClean="0"/>
              <a:t>standard)</a:t>
            </a:r>
          </a:p>
          <a:p>
            <a:r>
              <a:rPr lang="en-US" sz="2400" dirty="0" smtClean="0">
                <a:sym typeface="Wingdings" pitchFamily="2" charset="2"/>
              </a:rPr>
              <a:t> Downscaling is challenging to stay profitable</a:t>
            </a:r>
            <a:endParaRPr lang="en-US" sz="2400" dirty="0" smtClean="0"/>
          </a:p>
          <a:p>
            <a:r>
              <a:rPr lang="en-US" sz="2400" dirty="0" smtClean="0">
                <a:sym typeface="Wingdings" pitchFamily="2" charset="2"/>
              </a:rPr>
              <a:t>1</a:t>
            </a:r>
            <a:r>
              <a:rPr lang="en-US" sz="2400" dirty="0" smtClean="0"/>
              <a:t> </a:t>
            </a:r>
            <a:r>
              <a:rPr lang="en-US" sz="2400" dirty="0" smtClean="0"/>
              <a:t>MTPA just provide a contour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definition </a:t>
            </a:r>
            <a:r>
              <a:rPr lang="en-US" sz="2400" dirty="0" smtClean="0"/>
              <a:t>is not </a:t>
            </a:r>
            <a:r>
              <a:rPr lang="en-US" sz="2400" dirty="0" smtClean="0"/>
              <a:t>frozen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no </a:t>
            </a:r>
            <a:r>
              <a:rPr lang="en-US" sz="2400" dirty="0" smtClean="0"/>
              <a:t>market marker </a:t>
            </a:r>
            <a:r>
              <a:rPr lang="en-US" sz="2400" dirty="0" smtClean="0"/>
              <a:t>yet. </a:t>
            </a:r>
            <a:endParaRPr lang="fr-FR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Subcategories </a:t>
            </a:r>
            <a:r>
              <a:rPr lang="en-US" sz="2400" dirty="0" smtClean="0"/>
              <a:t>will be defined by the </a:t>
            </a:r>
            <a:r>
              <a:rPr lang="en-US" sz="2400" dirty="0" smtClean="0"/>
              <a:t>technical/cost limitation </a:t>
            </a:r>
            <a:r>
              <a:rPr lang="en-US" sz="2400" dirty="0" smtClean="0"/>
              <a:t>all along the chain and the associated logistic. </a:t>
            </a:r>
            <a:endParaRPr lang="fr-FR" sz="2400" dirty="0" smtClean="0"/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definition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229600" cy="29718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End </a:t>
            </a:r>
            <a:r>
              <a:rPr lang="en-US" sz="2400" b="1" dirty="0" smtClean="0"/>
              <a:t>users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lvl="1"/>
            <a:r>
              <a:rPr lang="en-US" sz="2000" dirty="0" smtClean="0"/>
              <a:t>Regular </a:t>
            </a:r>
            <a:r>
              <a:rPr lang="en-US" sz="2000" dirty="0" smtClean="0"/>
              <a:t>consumption of LNG </a:t>
            </a:r>
            <a:r>
              <a:rPr lang="en-US" sz="2000" dirty="0" smtClean="0"/>
              <a:t>/ aging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constraints in sizing </a:t>
            </a:r>
          </a:p>
          <a:p>
            <a:pPr lvl="1"/>
            <a:r>
              <a:rPr lang="en-US" sz="2000" dirty="0" smtClean="0"/>
              <a:t>Cryogenic specificity : LNG </a:t>
            </a:r>
            <a:r>
              <a:rPr lang="en-US" sz="2000" dirty="0" smtClean="0"/>
              <a:t>can never be store for long (without </a:t>
            </a:r>
            <a:r>
              <a:rPr lang="en-US" sz="2000" dirty="0" err="1" smtClean="0"/>
              <a:t>reliquefying</a:t>
            </a:r>
            <a:r>
              <a:rPr lang="en-US" sz="2000" dirty="0" smtClean="0"/>
              <a:t> it</a:t>
            </a:r>
            <a:r>
              <a:rPr lang="en-US" sz="2000" dirty="0" smtClean="0"/>
              <a:t>).</a:t>
            </a:r>
          </a:p>
          <a:p>
            <a:pPr lvl="1"/>
            <a:r>
              <a:rPr lang="en-US" sz="2000" dirty="0" smtClean="0"/>
              <a:t>From </a:t>
            </a:r>
            <a:r>
              <a:rPr lang="en-US" sz="2000" dirty="0" smtClean="0"/>
              <a:t>big to small </a:t>
            </a:r>
            <a:endParaRPr lang="en-US" sz="2000" dirty="0" smtClean="0"/>
          </a:p>
          <a:p>
            <a:pPr lvl="2"/>
            <a:r>
              <a:rPr lang="en-US" sz="1600" dirty="0" smtClean="0"/>
              <a:t>industrial/independent </a:t>
            </a:r>
            <a:r>
              <a:rPr lang="en-US" sz="1600" dirty="0" smtClean="0"/>
              <a:t>producers, </a:t>
            </a:r>
            <a:endParaRPr lang="en-US" sz="1600" dirty="0" smtClean="0"/>
          </a:p>
          <a:p>
            <a:pPr lvl="2"/>
            <a:r>
              <a:rPr lang="en-US" sz="1600" dirty="0" smtClean="0"/>
              <a:t>ships </a:t>
            </a:r>
            <a:r>
              <a:rPr lang="en-US" sz="1600" dirty="0" smtClean="0"/>
              <a:t>and barges using LNG as fuel, </a:t>
            </a:r>
            <a:endParaRPr lang="en-US" sz="1600" dirty="0" smtClean="0"/>
          </a:p>
          <a:p>
            <a:pPr lvl="2"/>
            <a:r>
              <a:rPr lang="en-US" sz="1600" dirty="0" smtClean="0"/>
              <a:t>road </a:t>
            </a:r>
            <a:r>
              <a:rPr lang="en-US" sz="1600" dirty="0" smtClean="0"/>
              <a:t>transportation (truck and cars). Trains are not yet a significant reality but could become more concrete soon</a:t>
            </a:r>
            <a:r>
              <a:rPr lang="en-US" sz="1600" dirty="0" smtClean="0"/>
              <a:t>.</a:t>
            </a:r>
          </a:p>
          <a:p>
            <a:pPr lvl="1"/>
            <a:endParaRPr lang="fr-FR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181600"/>
            <a:ext cx="8229600" cy="147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Logistic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existing infrastructures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role in limiting volume handled (size of road is an).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Producers: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sizes are chosen so as to maintain the plant profitable.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43000" y="3733800"/>
          <a:ext cx="6857999" cy="1280160"/>
        </p:xfrm>
        <a:graphic>
          <a:graphicData uri="http://schemas.openxmlformats.org/drawingml/2006/table">
            <a:tbl>
              <a:tblPr/>
              <a:tblGrid>
                <a:gridCol w="2544385"/>
                <a:gridCol w="1272194"/>
                <a:gridCol w="1520710"/>
                <a:gridCol w="1520710"/>
              </a:tblGrid>
              <a:tr h="2133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Annual capacity (MTPA)</a:t>
                      </a:r>
                      <a:endParaRPr lang="fr-F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0.5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0.1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Conventional LNGC (170k)/y</a:t>
                      </a:r>
                      <a:endParaRPr lang="fr-F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FFFF"/>
                      </a:fgClr>
                      <a:bgClr>
                        <a:srgbClr val="BF0000"/>
                      </a:bgClr>
                    </a:patt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Small LNGC (30k)/y</a:t>
                      </a:r>
                      <a:endParaRPr lang="fr-F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82</a:t>
                      </a:r>
                      <a:endParaRPr lang="fr-F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Very Small LNGC (5k)/y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455</a:t>
                      </a:r>
                      <a:endParaRPr lang="fr-F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FFFF"/>
                      </a:fgClr>
                      <a:bgClr>
                        <a:srgbClr val="B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228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Trucks (50m3):y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45455</a:t>
                      </a:r>
                      <a:endParaRPr lang="fr-F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FFFF"/>
                      </a:fgClr>
                      <a:bgClr>
                        <a:srgbClr val="B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22728</a:t>
                      </a:r>
                      <a:endParaRPr lang="fr-F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4546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Trucks (50m3)/day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125</a:t>
                      </a:r>
                      <a:endParaRPr lang="fr-F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FFFFFF"/>
                      </a:fgClr>
                      <a:bgClr>
                        <a:srgbClr val="B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</a:t>
                      </a:r>
                      <a:endParaRPr lang="fr-F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fr-F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28600"/>
            <a:ext cx="8229600" cy="6096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en-US" sz="4400" dirty="0" smtClean="0">
                <a:solidFill>
                  <a:sysClr val="window" lastClr="FFFFFF"/>
                </a:solidFill>
                <a:latin typeface="Calibri"/>
                <a:ea typeface="+mj-ea"/>
                <a:cs typeface="+mj-cs"/>
              </a:rPr>
              <a:t>Small </a:t>
            </a:r>
            <a:r>
              <a:rPr lang="en-US" sz="4400" dirty="0" err="1" smtClean="0">
                <a:solidFill>
                  <a:sysClr val="window" lastClr="FFFFFF"/>
                </a:solidFill>
                <a:latin typeface="Calibri"/>
                <a:ea typeface="+mj-ea"/>
                <a:cs typeface="+mj-cs"/>
              </a:rPr>
              <a:t>Regas</a:t>
            </a:r>
            <a:r>
              <a:rPr lang="en-US" sz="4400" dirty="0" smtClean="0">
                <a:solidFill>
                  <a:sysClr val="window" lastClr="FFFFFF"/>
                </a:solidFill>
                <a:latin typeface="Calibri"/>
                <a:ea typeface="+mj-ea"/>
                <a:cs typeface="+mj-cs"/>
              </a:rPr>
              <a:t> Terminal (1)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6002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7800" indent="-177800">
              <a:lnSpc>
                <a:spcPct val="113000"/>
              </a:lnSpc>
              <a:spcAft>
                <a:spcPts val="60"/>
              </a:spcAft>
            </a:pPr>
            <a:endParaRPr lang="en-US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066800"/>
            <a:ext cx="8534400" cy="541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Common features, most of the time…</a:t>
            </a:r>
            <a:endParaRPr lang="fr-FR" sz="2400" b="1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Inspired </a:t>
            </a:r>
            <a:r>
              <a:rPr lang="en-US" sz="2400" dirty="0" smtClean="0"/>
              <a:t>by air industry player in their design (i.e. air </a:t>
            </a:r>
            <a:r>
              <a:rPr lang="en-US" sz="2400" dirty="0" smtClean="0"/>
              <a:t>vaporizers and storage).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Small amount of LNG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footprints </a:t>
            </a:r>
            <a:r>
              <a:rPr lang="en-US" sz="2400" dirty="0" smtClean="0"/>
              <a:t>of </a:t>
            </a:r>
            <a:r>
              <a:rPr lang="en-US" sz="2400" dirty="0" smtClean="0"/>
              <a:t>air vaporizer </a:t>
            </a:r>
            <a:r>
              <a:rPr lang="en-US" sz="2400" dirty="0" smtClean="0"/>
              <a:t>are acceptable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Unmanned </a:t>
            </a:r>
            <a:r>
              <a:rPr lang="en-US" sz="2400" dirty="0" smtClean="0"/>
              <a:t>and directly refilled by the truck driver. 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endParaRPr lang="fr-FR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Built using modules (assembled on </a:t>
            </a:r>
            <a:r>
              <a:rPr lang="en-US" sz="2400" dirty="0" smtClean="0"/>
              <a:t>site, </a:t>
            </a:r>
            <a:r>
              <a:rPr lang="en-US" sz="2400" dirty="0" smtClean="0"/>
              <a:t>faster </a:t>
            </a:r>
            <a:r>
              <a:rPr lang="en-US" sz="2400" dirty="0" smtClean="0"/>
              <a:t>project </a:t>
            </a:r>
            <a:r>
              <a:rPr lang="en-US" sz="2400" dirty="0" smtClean="0"/>
              <a:t>schedule…)</a:t>
            </a:r>
          </a:p>
          <a:p>
            <a:pPr lvl="0">
              <a:buFont typeface="Arial" pitchFamily="34" charset="0"/>
              <a:buChar char="•"/>
            </a:pPr>
            <a:endParaRPr lang="fr-FR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LNG inventory being less, safety study are generally </a:t>
            </a:r>
            <a:r>
              <a:rPr lang="en-US" sz="2400" dirty="0" smtClean="0"/>
              <a:t>“lighter”</a:t>
            </a:r>
          </a:p>
          <a:p>
            <a:pPr lvl="0"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 smtClean="0"/>
              <a:t>some cases, pressure build up </a:t>
            </a:r>
            <a:r>
              <a:rPr lang="en-US" sz="2400" dirty="0" smtClean="0"/>
              <a:t>instead </a:t>
            </a:r>
            <a:r>
              <a:rPr lang="en-US" sz="2400" dirty="0" smtClean="0"/>
              <a:t>of a pump.</a:t>
            </a:r>
            <a:endParaRPr lang="fr-FR" sz="2400" dirty="0" smtClean="0"/>
          </a:p>
          <a:p>
            <a:pPr marL="0" marR="0" lvl="0" indent="0" algn="l" defTabSz="2682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8229600" cy="6096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en-US" sz="4400" dirty="0" smtClean="0">
                <a:solidFill>
                  <a:sysClr val="window" lastClr="FFFFFF"/>
                </a:solidFill>
                <a:latin typeface="Calibri"/>
                <a:ea typeface="+mj-ea"/>
                <a:cs typeface="+mj-cs"/>
              </a:rPr>
              <a:t>Small </a:t>
            </a:r>
            <a:r>
              <a:rPr lang="en-US" sz="4400" dirty="0" err="1" smtClean="0">
                <a:solidFill>
                  <a:sysClr val="window" lastClr="FFFFFF"/>
                </a:solidFill>
                <a:latin typeface="Calibri"/>
                <a:ea typeface="+mj-ea"/>
                <a:cs typeface="+mj-cs"/>
              </a:rPr>
              <a:t>Regas</a:t>
            </a:r>
            <a:r>
              <a:rPr lang="en-US" sz="4400" dirty="0" smtClean="0">
                <a:solidFill>
                  <a:sysClr val="window" lastClr="FFFFFF"/>
                </a:solidFill>
                <a:latin typeface="Calibri"/>
                <a:ea typeface="+mj-ea"/>
                <a:cs typeface="+mj-cs"/>
              </a:rPr>
              <a:t> Terminal (2)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6002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7800" indent="-177800">
              <a:lnSpc>
                <a:spcPct val="113000"/>
              </a:lnSpc>
              <a:spcAft>
                <a:spcPts val="60"/>
              </a:spcAft>
            </a:pPr>
            <a:endParaRPr lang="en-US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066800"/>
            <a:ext cx="8686800" cy="541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Common features, most of the time…</a:t>
            </a:r>
            <a:endParaRPr lang="fr-FR" sz="2400" b="1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Maintenance reduced (motorized </a:t>
            </a:r>
            <a:r>
              <a:rPr lang="en-US" sz="2400" dirty="0" smtClean="0"/>
              <a:t>parts and instrumentation are very </a:t>
            </a:r>
            <a:r>
              <a:rPr lang="en-US" sz="2400" dirty="0" smtClean="0"/>
              <a:t>few).</a:t>
            </a:r>
          </a:p>
          <a:p>
            <a:pPr lvl="0">
              <a:buFont typeface="Arial" pitchFamily="34" charset="0"/>
              <a:buChar char="•"/>
            </a:pPr>
            <a:endParaRPr lang="fr-FR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LNG </a:t>
            </a:r>
            <a:r>
              <a:rPr lang="en-US" sz="2400" dirty="0" smtClean="0"/>
              <a:t>transfer </a:t>
            </a:r>
            <a:r>
              <a:rPr lang="en-US" sz="2400" dirty="0" smtClean="0"/>
              <a:t>through </a:t>
            </a:r>
            <a:r>
              <a:rPr lang="en-US" sz="2400" dirty="0" smtClean="0"/>
              <a:t>a flexible </a:t>
            </a:r>
            <a:r>
              <a:rPr lang="en-US" sz="2400" dirty="0" smtClean="0"/>
              <a:t>hose(emergency </a:t>
            </a:r>
            <a:r>
              <a:rPr lang="en-US" sz="2400" dirty="0" smtClean="0"/>
              <a:t>disconnection system a dry break </a:t>
            </a:r>
            <a:r>
              <a:rPr lang="en-US" sz="2400" dirty="0" smtClean="0"/>
              <a:t>coupling). </a:t>
            </a:r>
          </a:p>
          <a:p>
            <a:pPr lvl="0"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Boil </a:t>
            </a:r>
            <a:r>
              <a:rPr lang="en-US" sz="2400" dirty="0" smtClean="0"/>
              <a:t>of gas generated naturally </a:t>
            </a:r>
            <a:r>
              <a:rPr lang="en-US" sz="2400" dirty="0" smtClean="0"/>
              <a:t>(contained </a:t>
            </a:r>
            <a:r>
              <a:rPr lang="en-US" sz="2400" dirty="0" smtClean="0"/>
              <a:t>in pressurize </a:t>
            </a:r>
            <a:r>
              <a:rPr lang="en-US" sz="2400" dirty="0" smtClean="0"/>
              <a:t>tank)</a:t>
            </a:r>
            <a:endParaRPr lang="fr-FR" sz="2400" dirty="0" smtClean="0"/>
          </a:p>
          <a:p>
            <a:pPr lvl="0"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Air </a:t>
            </a:r>
            <a:r>
              <a:rPr lang="en-US" sz="2400" dirty="0" smtClean="0"/>
              <a:t>vaporizers </a:t>
            </a:r>
            <a:r>
              <a:rPr lang="en-US" sz="2400" dirty="0" smtClean="0"/>
              <a:t>preferred (simplicity </a:t>
            </a:r>
            <a:r>
              <a:rPr lang="en-US" sz="2400" dirty="0" err="1" smtClean="0"/>
              <a:t>nonoperating</a:t>
            </a:r>
            <a:r>
              <a:rPr lang="en-US" sz="2400" dirty="0" smtClean="0"/>
              <a:t> expenditures). </a:t>
            </a:r>
            <a:endParaRPr lang="fr-FR" sz="2400" dirty="0" smtClean="0"/>
          </a:p>
          <a:p>
            <a:pPr lvl="0"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These </a:t>
            </a:r>
            <a:r>
              <a:rPr lang="en-US" sz="2400" dirty="0" smtClean="0"/>
              <a:t>terminals almost never go beyond 0.3 MTPA (so far).</a:t>
            </a:r>
            <a:endParaRPr lang="fr-FR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i="1" dirty="0" smtClean="0"/>
              <a:t>(Some </a:t>
            </a:r>
            <a:r>
              <a:rPr lang="en-US" sz="2400" i="1" dirty="0" smtClean="0"/>
              <a:t>terminals </a:t>
            </a:r>
            <a:r>
              <a:rPr lang="en-US" sz="2400" i="1" dirty="0" smtClean="0"/>
              <a:t>&lt;1 </a:t>
            </a:r>
            <a:r>
              <a:rPr lang="en-US" sz="2400" i="1" dirty="0" smtClean="0"/>
              <a:t>MTPA but uses conventional </a:t>
            </a:r>
            <a:r>
              <a:rPr lang="en-US" sz="2400" i="1" dirty="0" smtClean="0"/>
              <a:t>technologies)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28600"/>
            <a:ext cx="8229600" cy="6096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en-US" sz="4400" dirty="0" smtClean="0">
                <a:solidFill>
                  <a:sysClr val="window" lastClr="FFFFFF"/>
                </a:solidFill>
                <a:latin typeface="Calibri"/>
                <a:ea typeface="+mj-ea"/>
                <a:cs typeface="+mj-cs"/>
              </a:rPr>
              <a:t>Safety matters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6002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7800" indent="-177800">
              <a:lnSpc>
                <a:spcPct val="113000"/>
              </a:lnSpc>
              <a:spcAft>
                <a:spcPts val="60"/>
              </a:spcAft>
            </a:pPr>
            <a:endParaRPr lang="en-US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LNG </a:t>
            </a:r>
            <a:r>
              <a:rPr lang="en-US" sz="2400" dirty="0" smtClean="0"/>
              <a:t>is </a:t>
            </a:r>
            <a:r>
              <a:rPr lang="en-US" sz="2400" dirty="0" smtClean="0"/>
              <a:t>new to many </a:t>
            </a:r>
            <a:r>
              <a:rPr lang="en-US" sz="2400" dirty="0" smtClean="0"/>
              <a:t>industries </a:t>
            </a:r>
            <a:r>
              <a:rPr lang="en-US" sz="2400" dirty="0" smtClean="0"/>
              <a:t>Bunkering</a:t>
            </a:r>
            <a:r>
              <a:rPr lang="en-US" sz="2400" dirty="0" smtClean="0"/>
              <a:t>, LPG turning to LNG, Gas station.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LNG </a:t>
            </a:r>
            <a:r>
              <a:rPr lang="en-US" sz="2400" dirty="0" smtClean="0">
                <a:sym typeface="Wingdings" pitchFamily="2" charset="2"/>
              </a:rPr>
              <a:t> run by </a:t>
            </a:r>
            <a:r>
              <a:rPr lang="en-US" sz="2400" dirty="0" smtClean="0"/>
              <a:t>Oil </a:t>
            </a:r>
            <a:r>
              <a:rPr lang="en-US" sz="2400" dirty="0" smtClean="0"/>
              <a:t>&amp; Gas </a:t>
            </a:r>
            <a:r>
              <a:rPr lang="en-US" sz="2400" dirty="0" smtClean="0"/>
              <a:t>companies with strong </a:t>
            </a:r>
            <a:r>
              <a:rPr lang="en-US" sz="2400" dirty="0" smtClean="0"/>
              <a:t>safety culture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/>
              <a:t>small scale industry </a:t>
            </a:r>
            <a:r>
              <a:rPr lang="en-US" sz="2400" dirty="0" smtClean="0"/>
              <a:t>business development </a:t>
            </a:r>
            <a:r>
              <a:rPr lang="en-US" sz="2400" dirty="0" smtClean="0"/>
              <a:t>of </a:t>
            </a:r>
            <a:r>
              <a:rPr lang="en-US" sz="2400" dirty="0" smtClean="0"/>
              <a:t>faster </a:t>
            </a:r>
            <a:r>
              <a:rPr lang="en-US" sz="2400" dirty="0" smtClean="0"/>
              <a:t>than technical and safety guidelines </a:t>
            </a:r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en-US" sz="2400" dirty="0" smtClean="0">
                <a:sym typeface="Wingdings" pitchFamily="2" charset="2"/>
              </a:rPr>
              <a:t> Big challenge to preserve a good image and make the business sustainable </a:t>
            </a:r>
            <a:r>
              <a:rPr lang="en-US" sz="2400" dirty="0" smtClean="0"/>
              <a:t>(with </a:t>
            </a:r>
            <a:r>
              <a:rPr lang="en-US" sz="2400" dirty="0" smtClean="0"/>
              <a:t>respect to newcomers not having all a safety </a:t>
            </a:r>
            <a:r>
              <a:rPr lang="en-US" sz="2400" dirty="0" smtClean="0"/>
              <a:t>culture).</a:t>
            </a:r>
            <a:endParaRPr lang="fr-FR" sz="2400" dirty="0" smtClean="0"/>
          </a:p>
          <a:p>
            <a:pPr marL="0" marR="0" lvl="0" indent="0" algn="l" defTabSz="26828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ell layouts with footer">
  <a:themeElements>
    <a:clrScheme name="Shell - Colours">
      <a:dk1>
        <a:srgbClr val="595959"/>
      </a:dk1>
      <a:lt1>
        <a:srgbClr val="FFFFFF"/>
      </a:lt1>
      <a:dk2>
        <a:srgbClr val="999999"/>
      </a:dk2>
      <a:lt2>
        <a:srgbClr val="CCCCCC"/>
      </a:lt2>
      <a:accent1>
        <a:srgbClr val="F7D117"/>
      </a:accent1>
      <a:accent2>
        <a:srgbClr val="D42E12"/>
      </a:accent2>
      <a:accent3>
        <a:srgbClr val="003882"/>
      </a:accent3>
      <a:accent4>
        <a:srgbClr val="611759"/>
      </a:accent4>
      <a:accent5>
        <a:srgbClr val="00824A"/>
      </a:accent5>
      <a:accent6>
        <a:srgbClr val="DE8703"/>
      </a:accent6>
      <a:hlink>
        <a:srgbClr val="000000"/>
      </a:hlink>
      <a:folHlink>
        <a:srgbClr val="000000"/>
      </a:folHlink>
    </a:clrScheme>
    <a:fontScheme name="Shell - Fonts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Affichage à l'écran (4:3)</PresentationFormat>
  <Paragraphs>82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Office Theme</vt:lpstr>
      <vt:lpstr>Shell layouts with footer</vt:lpstr>
      <vt:lpstr> PGC-D3 – Small Scale LNG Definition and Technology Subgroup Definition elements and specific features  </vt:lpstr>
      <vt:lpstr>Elements of definition (1)</vt:lpstr>
      <vt:lpstr>Elements of definition (2)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2012-10-11T21:14:44Z</dcterms:created>
  <dcterms:modified xsi:type="dcterms:W3CDTF">2014-05-09T11:40:54Z</dcterms:modified>
</cp:coreProperties>
</file>