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 varScale="1">
        <p:scale>
          <a:sx n="85" d="100"/>
          <a:sy n="85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BAAAD-A2B7-41C2-BCE6-7E13758EEA46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E7D42-D5AB-4EF8-99A0-2FE5F33503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E7D42-D5AB-4EF8-99A0-2FE5F335037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1273-A82B-4B04-83EC-4FDBE67BC46E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Life Cycle </a:t>
            </a:r>
            <a:br>
              <a:rPr lang="en-US" sz="2800" b="1" dirty="0" smtClean="0"/>
            </a:br>
            <a:r>
              <a:rPr lang="en-US" sz="2800" b="1" dirty="0" smtClean="0"/>
              <a:t>Assessment (LCA)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err="1" smtClean="0"/>
              <a:t>Chairma</a:t>
            </a:r>
            <a:endParaRPr lang="en-US" sz="1800" b="1" dirty="0" smtClean="0"/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/>
              <a:t>Ted </a:t>
            </a:r>
            <a:r>
              <a:rPr lang="en-US" sz="1800" dirty="0"/>
              <a:t>Williams, </a:t>
            </a:r>
            <a:r>
              <a:rPr lang="en-US" sz="1800" dirty="0" smtClean="0"/>
              <a:t>AGA, </a:t>
            </a:r>
            <a:r>
              <a:rPr lang="en-US" sz="1800" dirty="0"/>
              <a:t>USA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/>
              <a:t>email</a:t>
            </a:r>
            <a:r>
              <a:rPr lang="en-US" sz="1800" dirty="0"/>
              <a:t>: </a:t>
            </a:r>
            <a:r>
              <a:rPr lang="en-US" sz="1800" dirty="0" smtClean="0"/>
              <a:t>twilliams@aga.org </a:t>
            </a:r>
          </a:p>
          <a:p>
            <a:pPr marL="0" lvl="1">
              <a:spcBef>
                <a:spcPts val="0"/>
              </a:spcBef>
              <a:buNone/>
            </a:pPr>
            <a:endParaRPr lang="en-US" sz="8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1" dirty="0"/>
              <a:t>Objective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dirty="0" smtClean="0"/>
              <a:t>Develop LCAs for relevant chains of the LNG supply and </a:t>
            </a:r>
            <a:r>
              <a:rPr lang="en-US" sz="1800" b="1" dirty="0" err="1" smtClean="0"/>
              <a:t>regas</a:t>
            </a:r>
            <a:r>
              <a:rPr lang="en-US" sz="1800" b="1" dirty="0" smtClean="0"/>
              <a:t> markets.</a:t>
            </a:r>
            <a:endParaRPr lang="en-US" sz="1800" b="1" strike="sngStrike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800" strike="sngStrike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/>
              <a:t>Deliverables</a:t>
            </a:r>
            <a:endParaRPr lang="en-US" sz="1800" b="1" dirty="0"/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Comprehensive Study Group report on LCA </a:t>
            </a:r>
            <a:r>
              <a:rPr lang="en-US" sz="1800" b="1" dirty="0" smtClean="0"/>
              <a:t>for LNG value</a:t>
            </a:r>
            <a:endParaRPr lang="en-US" sz="1800" b="1" strike="sngStrike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  <a:p>
            <a:pPr marL="0" lvl="1">
              <a:spcBef>
                <a:spcPts val="0"/>
              </a:spcBef>
              <a:buNone/>
            </a:pPr>
            <a:endParaRPr lang="en-US" sz="8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/>
              <a:t>T</a:t>
            </a:r>
            <a:r>
              <a:rPr lang="en-US" sz="800" b="1" dirty="0" smtClean="0"/>
              <a:t>i</a:t>
            </a:r>
            <a:r>
              <a:rPr lang="en-US" sz="1800" b="1" dirty="0" smtClean="0"/>
              <a:t>ming </a:t>
            </a:r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Study Group Report </a:t>
            </a:r>
            <a:r>
              <a:rPr lang="en-US" sz="1800" b="1" dirty="0" smtClean="0"/>
              <a:t>- End </a:t>
            </a:r>
            <a:r>
              <a:rPr lang="en-US" sz="1800" b="1" dirty="0"/>
              <a:t>of triennium </a:t>
            </a:r>
            <a:endParaRPr lang="en-US" sz="18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Topical Workshops – </a:t>
            </a:r>
            <a:r>
              <a:rPr lang="en-US" sz="1800" b="1" dirty="0" smtClean="0"/>
              <a:t>To Be Determined and As Needed.</a:t>
            </a:r>
            <a:endParaRPr lang="en-US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12746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Identify major, relevant LNG chains – Conventionally trade LNG, new end uses (marine, vehicular).  End of January 2013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Provide </a:t>
            </a:r>
            <a:r>
              <a:rPr lang="en-US" sz="2400" dirty="0" smtClean="0"/>
              <a:t>suggestions of all chains that would be meaningful; Study Group will reduce/consolidate as needed and as appropriate.  Separate production-to-gas; end use markets.  Develop a draft of chains to be covered:  LNG from E&amp;P to “pipeline” gas; end use patterns.  Deadline:  End of January 2013. 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6200"/>
            <a:ext cx="12746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800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1600" b="1" dirty="0" smtClean="0"/>
              <a:t>Analytical and Study Group Challenges:</a:t>
            </a: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Develop a New LCA or Critique Existing LCAs</a:t>
            </a:r>
            <a:r>
              <a:rPr lang="en-US" sz="1600" b="1" dirty="0" smtClean="0"/>
              <a:t>?  </a:t>
            </a:r>
            <a:r>
              <a:rPr lang="en-US" sz="1600" b="1" dirty="0" smtClean="0">
                <a:solidFill>
                  <a:srgbClr val="FF0000"/>
                </a:solidFill>
              </a:rPr>
              <a:t>New LCAs, multiple streams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Stand-Alone LCA of LNG or Comparative Energy Chain LCA</a:t>
            </a:r>
            <a:r>
              <a:rPr lang="en-US" sz="1600" b="1" dirty="0" smtClean="0"/>
              <a:t>?  </a:t>
            </a:r>
            <a:r>
              <a:rPr lang="en-US" sz="1600" b="1" dirty="0" smtClean="0">
                <a:solidFill>
                  <a:srgbClr val="FF0000"/>
                </a:solidFill>
              </a:rPr>
              <a:t>Comparisons to specific, relevant alternatives.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Which Environmental Waste Streams? (e.g., GHGs or air and water effluents</a:t>
            </a:r>
            <a:r>
              <a:rPr lang="en-US" sz="1600" b="1" dirty="0" smtClean="0"/>
              <a:t>?)  </a:t>
            </a:r>
            <a:r>
              <a:rPr lang="en-US" sz="1600" b="1" dirty="0" smtClean="0">
                <a:solidFill>
                  <a:srgbClr val="FF0000"/>
                </a:solidFill>
              </a:rPr>
              <a:t>All air emissions, water effluents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Scope of LNG Chain(s) to be Included</a:t>
            </a:r>
          </a:p>
          <a:p>
            <a:pPr marL="731520" lvl="1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How Broad? (e.g., all traded LNG and related processes</a:t>
            </a:r>
            <a:r>
              <a:rPr lang="en-US" sz="1600" b="1" dirty="0" smtClean="0"/>
              <a:t>?)  </a:t>
            </a:r>
            <a:r>
              <a:rPr lang="en-US" sz="1600" b="1" dirty="0" smtClean="0">
                <a:solidFill>
                  <a:srgbClr val="FF0000"/>
                </a:solidFill>
              </a:rPr>
              <a:t>All major streams  - Conventional and new markets.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731520" lvl="1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How Deep? (e.g., natural gas E&amp;P, full downstream chain</a:t>
            </a:r>
            <a:r>
              <a:rPr lang="en-US" sz="1600" b="1" dirty="0" smtClean="0"/>
              <a:t>?)</a:t>
            </a:r>
            <a:r>
              <a:rPr lang="en-US" sz="1600" b="1" dirty="0" smtClean="0">
                <a:solidFill>
                  <a:srgbClr val="FF0000"/>
                </a:solidFill>
              </a:rPr>
              <a:t>  Modern technology, proven technology, multiple chains,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731520" lvl="1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Other “System Boundary” Concerns</a:t>
            </a:r>
            <a:r>
              <a:rPr lang="en-US" sz="1600" b="1" dirty="0" smtClean="0">
                <a:solidFill>
                  <a:srgbClr val="FF0000"/>
                </a:solidFill>
              </a:rPr>
              <a:t>.  </a:t>
            </a:r>
            <a:r>
              <a:rPr lang="en-US" sz="1600" b="1" dirty="0" smtClean="0">
                <a:solidFill>
                  <a:srgbClr val="FF0000"/>
                </a:solidFill>
              </a:rPr>
              <a:t>Restrict to direct emissions and effluents.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331470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Study Group Membership</a:t>
            </a:r>
            <a:r>
              <a:rPr lang="en-US" sz="1600" b="1" dirty="0" smtClean="0"/>
              <a:t>?  </a:t>
            </a:r>
            <a:r>
              <a:rPr lang="en-US" sz="1600" b="1" dirty="0" smtClean="0">
                <a:solidFill>
                  <a:srgbClr val="FF0000"/>
                </a:solidFill>
              </a:rPr>
              <a:t>National companies, Exxon, Chevron (refining, etc.), EU, IEA, </a:t>
            </a:r>
            <a:r>
              <a:rPr lang="en-US" sz="1600" b="1" dirty="0" err="1" smtClean="0">
                <a:solidFill>
                  <a:srgbClr val="FF0000"/>
                </a:solidFill>
              </a:rPr>
              <a:t>Eurogas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(Belgium), benchmarking companies (Philip </a:t>
            </a:r>
            <a:r>
              <a:rPr lang="en-US" sz="1600" b="1" dirty="0" err="1" smtClean="0">
                <a:solidFill>
                  <a:srgbClr val="FF0000"/>
                </a:solidFill>
              </a:rPr>
              <a:t>Townhead</a:t>
            </a:r>
            <a:r>
              <a:rPr lang="en-US" sz="1600" b="1" dirty="0" smtClean="0">
                <a:solidFill>
                  <a:srgbClr val="FF0000"/>
                </a:solidFill>
              </a:rPr>
              <a:t>), Woodside.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331470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/>
              <a:t>Interim/Periodic Study </a:t>
            </a:r>
            <a:r>
              <a:rPr lang="en-US" sz="1600" b="1" dirty="0" smtClean="0"/>
              <a:t>Releases?  </a:t>
            </a:r>
            <a:r>
              <a:rPr lang="en-US" sz="1600" b="1" dirty="0" smtClean="0">
                <a:solidFill>
                  <a:srgbClr val="FF0000"/>
                </a:solidFill>
              </a:rPr>
              <a:t>No, </a:t>
            </a:r>
            <a:r>
              <a:rPr lang="en-US" sz="1600" b="1" dirty="0" smtClean="0">
                <a:solidFill>
                  <a:srgbClr val="FF0000"/>
                </a:solidFill>
              </a:rPr>
              <a:t>Study Group-Cosponsored Workshops.</a:t>
            </a:r>
          </a:p>
          <a:p>
            <a:pPr marL="331470" indent="-347472">
              <a:spcBef>
                <a:spcPts val="0"/>
              </a:spcBef>
              <a:spcAft>
                <a:spcPts val="900"/>
              </a:spcAft>
            </a:pPr>
            <a:r>
              <a:rPr lang="en-US" sz="1600" b="1" dirty="0" smtClean="0">
                <a:solidFill>
                  <a:srgbClr val="FF0000"/>
                </a:solidFill>
              </a:rPr>
              <a:t>Address Institutional Biases or Perception of Biases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731520" lvl="1" indent="-347472"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marL="331470" indent="-347472">
              <a:spcBef>
                <a:spcPts val="0"/>
              </a:spcBef>
              <a:spcAft>
                <a:spcPts val="600"/>
              </a:spcAft>
            </a:pPr>
            <a:endParaRPr lang="en-US" sz="2200" b="1" dirty="0" smtClean="0"/>
          </a:p>
          <a:p>
            <a:pPr marL="0">
              <a:spcBef>
                <a:spcPts val="0"/>
              </a:spcBef>
              <a:buNone/>
            </a:pPr>
            <a:endParaRPr lang="en-US" sz="2000" b="1" dirty="0"/>
          </a:p>
          <a:p>
            <a:pPr marL="0">
              <a:spcBef>
                <a:spcPts val="0"/>
              </a:spcBef>
              <a:buNone/>
            </a:pP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12746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A Document Library" ma:contentTypeID="0x0101005F3836C425C7CD4CB0A3110736E23B5700D81182652AAA6544BE2C091A419396F0" ma:contentTypeVersion="2" ma:contentTypeDescription="" ma:contentTypeScope="" ma:versionID="b01df889b34bec2010f97505c34199f6">
  <xsd:schema xmlns:xsd="http://www.w3.org/2001/XMLSchema" xmlns:p="http://schemas.microsoft.com/office/2006/metadata/properties" xmlns:ns2="http://schemas.microsoft.com/sharepoint/v3/fields" xmlns:ns3="a8b0111e-d3aa-481e-93a6-7cc6a7b3e54a" targetNamespace="http://schemas.microsoft.com/office/2006/metadata/properties" ma:root="true" ma:fieldsID="2bdf18e36ddceae120d0734e2d1a935d" ns2:_="" ns3:_="">
    <xsd:import namespace="http://schemas.microsoft.com/sharepoint/v3/fields"/>
    <xsd:import namespace="a8b0111e-d3aa-481e-93a6-7cc6a7b3e54a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AGA_x0020_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a8b0111e-d3aa-481e-93a6-7cc6a7b3e54a" elementFormDefault="qualified">
    <xsd:import namespace="http://schemas.microsoft.com/office/2006/documentManagement/types"/>
    <xsd:element name="AGA_x0020_Document_x0020_Type" ma:index="9" nillable="true" ma:displayName="AGA Document Type" ma:default="Enter Choice #1" ma:internalName="AGA_x0020_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 xsi:nil="true"/>
    <AGA_x0020_Document_x0020_Type xmlns="a8b0111e-d3aa-481e-93a6-7cc6a7b3e54a">
      <Value>Enter Choice #1</Value>
    </AGA_x0020_Document_x0020_Type>
  </documentManagement>
</p:properties>
</file>

<file path=customXml/itemProps1.xml><?xml version="1.0" encoding="utf-8"?>
<ds:datastoreItem xmlns:ds="http://schemas.openxmlformats.org/officeDocument/2006/customXml" ds:itemID="{9D264390-748A-4DA0-BA66-F534BDF0D7CA}"/>
</file>

<file path=customXml/itemProps2.xml><?xml version="1.0" encoding="utf-8"?>
<ds:datastoreItem xmlns:ds="http://schemas.openxmlformats.org/officeDocument/2006/customXml" ds:itemID="{4E638E23-FDEA-4B06-998A-81701FC08E96}"/>
</file>

<file path=customXml/itemProps3.xml><?xml version="1.0" encoding="utf-8"?>
<ds:datastoreItem xmlns:ds="http://schemas.openxmlformats.org/officeDocument/2006/customXml" ds:itemID="{815B09D9-95C4-4E55-8154-C26BE3B9C947}"/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333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PGC D Group D4: LNG Life Cycle  Assessment (LCA)</vt:lpstr>
      <vt:lpstr>PGC D Group D4: LNG LCA (cont.)</vt:lpstr>
      <vt:lpstr>PGC D Group D4: LNG LCA (cont.)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 D Group D4: LNG Life Cycle  Assessment (LCA)</dc:title>
  <dc:creator>Ted Williams</dc:creator>
  <cp:lastModifiedBy>Ted Williams</cp:lastModifiedBy>
  <cp:revision>10</cp:revision>
  <dcterms:created xsi:type="dcterms:W3CDTF">2012-10-03T00:40:39Z</dcterms:created>
  <dcterms:modified xsi:type="dcterms:W3CDTF">2012-10-03T14:50:42Z</dcterms:modified>
  <cp:contentType>AGA Document Library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0x0101005F3836C425C7CD4CB0A3110736E23B5700D81182652AAA6544BE2C091A419396F0</vt:lpwstr>
  </property>
</Properties>
</file>