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15"/>
  </p:notesMasterIdLst>
  <p:handoutMasterIdLst>
    <p:handoutMasterId r:id="rId16"/>
  </p:handoutMasterIdLst>
  <p:sldIdLst>
    <p:sldId id="258" r:id="rId2"/>
    <p:sldId id="286" r:id="rId3"/>
    <p:sldId id="293" r:id="rId4"/>
    <p:sldId id="294" r:id="rId5"/>
    <p:sldId id="295" r:id="rId6"/>
    <p:sldId id="296" r:id="rId7"/>
    <p:sldId id="302" r:id="rId8"/>
    <p:sldId id="297" r:id="rId9"/>
    <p:sldId id="298" r:id="rId10"/>
    <p:sldId id="299" r:id="rId11"/>
    <p:sldId id="300" r:id="rId12"/>
    <p:sldId id="301" r:id="rId13"/>
    <p:sldId id="292" r:id="rId14"/>
  </p:sldIdLst>
  <p:sldSz cx="9144000" cy="6858000" type="screen4x3"/>
  <p:notesSz cx="6797675" cy="9926638"/>
  <p:defaultTextStyle>
    <a:defPPr>
      <a:defRPr lang="fr-FR"/>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clrMode="bw" frameSlides="1"/>
  <p:showPr showNarration="1">
    <p:present/>
    <p:sldAll/>
    <p:penClr>
      <a:srgbClr val="FF0000"/>
    </p:penClr>
  </p:showPr>
  <p:clrMru>
    <a:srgbClr val="4602AA"/>
    <a:srgbClr val="E3001B"/>
    <a:srgbClr val="5D2884"/>
    <a:srgbClr val="FFFFCC"/>
    <a:srgbClr val="3B4247"/>
    <a:srgbClr val="0087CB"/>
    <a:srgbClr val="3399FF"/>
    <a:srgbClr val="98BF0E"/>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Style moyen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130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64"/>
    </p:cViewPr>
  </p:sorterViewPr>
  <p:notesViewPr>
    <p:cSldViewPr>
      <p:cViewPr varScale="1">
        <p:scale>
          <a:sx n="65" d="100"/>
          <a:sy n="65" d="100"/>
        </p:scale>
        <p:origin x="-2928" y="-102"/>
      </p:cViewPr>
      <p:guideLst>
        <p:guide orient="horz" pos="3127"/>
        <p:guide pos="2142"/>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4813" cy="496888"/>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84" charset="0"/>
                <a:ea typeface="Arial" pitchFamily="-84" charset="0"/>
                <a:cs typeface="Arial" pitchFamily="-84" charset="0"/>
              </a:defRPr>
            </a:lvl1pPr>
          </a:lstStyle>
          <a:p>
            <a:pPr>
              <a:defRPr/>
            </a:pPr>
            <a:endParaRPr lang="en-US"/>
          </a:p>
        </p:txBody>
      </p:sp>
      <p:sp>
        <p:nvSpPr>
          <p:cNvPr id="3" name="Espace réservé de la date 2"/>
          <p:cNvSpPr>
            <a:spLocks noGrp="1"/>
          </p:cNvSpPr>
          <p:nvPr>
            <p:ph type="dt" sz="quarter" idx="1"/>
          </p:nvPr>
        </p:nvSpPr>
        <p:spPr>
          <a:xfrm>
            <a:off x="3851275" y="0"/>
            <a:ext cx="2944813" cy="496888"/>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1" charset="0"/>
                <a:cs typeface="Arial" charset="0"/>
              </a:defRPr>
            </a:lvl1pPr>
          </a:lstStyle>
          <a:p>
            <a:pPr>
              <a:defRPr/>
            </a:pPr>
            <a:fld id="{003D6530-B860-4D78-B3F0-B5AD227F3FB2}" type="datetime1">
              <a:rPr lang="fr-FR"/>
              <a:pPr>
                <a:defRPr/>
              </a:pPr>
              <a:t>02/11/2012</a:t>
            </a:fld>
            <a:endParaRPr lang="fr-FR"/>
          </a:p>
        </p:txBody>
      </p:sp>
      <p:sp>
        <p:nvSpPr>
          <p:cNvPr id="4" name="Espace réservé du pied de page 3"/>
          <p:cNvSpPr>
            <a:spLocks noGrp="1"/>
          </p:cNvSpPr>
          <p:nvPr>
            <p:ph type="ftr" sz="quarter" idx="2"/>
          </p:nvPr>
        </p:nvSpPr>
        <p:spPr>
          <a:xfrm>
            <a:off x="0" y="9428163"/>
            <a:ext cx="2944813" cy="496887"/>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84" charset="0"/>
                <a:ea typeface="Arial" pitchFamily="-84" charset="0"/>
                <a:cs typeface="Arial" pitchFamily="-84" charset="0"/>
              </a:defRPr>
            </a:lvl1pPr>
          </a:lstStyle>
          <a:p>
            <a:pPr>
              <a:defRPr/>
            </a:pPr>
            <a:endParaRPr lang="en-US"/>
          </a:p>
        </p:txBody>
      </p:sp>
      <p:sp>
        <p:nvSpPr>
          <p:cNvPr id="5" name="Espace réservé du numéro de diapositive 4"/>
          <p:cNvSpPr>
            <a:spLocks noGrp="1"/>
          </p:cNvSpPr>
          <p:nvPr>
            <p:ph type="sldNum" sz="quarter" idx="3"/>
          </p:nvPr>
        </p:nvSpPr>
        <p:spPr>
          <a:xfrm>
            <a:off x="3851275" y="9428163"/>
            <a:ext cx="2944813" cy="496887"/>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1" charset="0"/>
                <a:cs typeface="Arial" charset="0"/>
              </a:defRPr>
            </a:lvl1pPr>
          </a:lstStyle>
          <a:p>
            <a:pPr>
              <a:defRPr/>
            </a:pPr>
            <a:fld id="{391D8277-A068-410D-836B-5330BF09666A}" type="slidenum">
              <a:rPr lang="fr-FR"/>
              <a:pPr>
                <a:defRPr/>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4813" cy="496888"/>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84" charset="0"/>
                <a:ea typeface="Arial" pitchFamily="-84" charset="0"/>
                <a:cs typeface="Arial" pitchFamily="-84" charset="0"/>
              </a:defRPr>
            </a:lvl1pPr>
          </a:lstStyle>
          <a:p>
            <a:pPr>
              <a:defRPr/>
            </a:pPr>
            <a:endParaRPr lang="en-US"/>
          </a:p>
        </p:txBody>
      </p:sp>
      <p:sp>
        <p:nvSpPr>
          <p:cNvPr id="3" name="Espace réservé de la date 2"/>
          <p:cNvSpPr>
            <a:spLocks noGrp="1"/>
          </p:cNvSpPr>
          <p:nvPr>
            <p:ph type="dt" idx="1"/>
          </p:nvPr>
        </p:nvSpPr>
        <p:spPr>
          <a:xfrm>
            <a:off x="3851275" y="0"/>
            <a:ext cx="2944813" cy="496888"/>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1" charset="0"/>
                <a:cs typeface="Arial" charset="0"/>
              </a:defRPr>
            </a:lvl1pPr>
          </a:lstStyle>
          <a:p>
            <a:pPr>
              <a:defRPr/>
            </a:pPr>
            <a:fld id="{FB79DC86-9F0F-4219-801A-60EF702337D6}" type="datetime1">
              <a:rPr lang="fr-FR"/>
              <a:pPr>
                <a:defRPr/>
              </a:pPr>
              <a:t>02/11/2012</a:t>
            </a:fld>
            <a:endParaRPr lang="fr-FR"/>
          </a:p>
        </p:txBody>
      </p:sp>
      <p:sp>
        <p:nvSpPr>
          <p:cNvPr id="4" name="Espace réservé de l'image des diapositives 3"/>
          <p:cNvSpPr>
            <a:spLocks noGrp="1" noRot="1" noChangeAspect="1"/>
          </p:cNvSpPr>
          <p:nvPr>
            <p:ph type="sldImg" idx="2"/>
          </p:nvPr>
        </p:nvSpPr>
        <p:spPr>
          <a:xfrm>
            <a:off x="917575" y="746125"/>
            <a:ext cx="4962525" cy="37211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79450" y="4716463"/>
            <a:ext cx="5438775" cy="4464050"/>
          </a:xfrm>
          <a:prstGeom prst="rect">
            <a:avLst/>
          </a:prstGeom>
        </p:spPr>
        <p:txBody>
          <a:bodyPr vert="horz" wrap="square" lIns="91440" tIns="45720" rIns="91440" bIns="45720" numCol="1" anchor="t" anchorCtr="0" compatLnSpc="1">
            <a:prstTxWarp prst="textNoShape">
              <a:avLst/>
            </a:prstTxWarp>
          </a:bodyPr>
          <a:lstStyle/>
          <a:p>
            <a:pPr lvl="0"/>
            <a:r>
              <a:rPr lang="fr-FR" smtClean="0"/>
              <a:t>Modifiez les styles du texte du masque</a:t>
            </a:r>
          </a:p>
          <a:p>
            <a:pPr lvl="0"/>
            <a:r>
              <a:rPr lang="fr-FR" smtClean="0"/>
              <a:t>Deuxième niveau</a:t>
            </a:r>
          </a:p>
          <a:p>
            <a:pPr lvl="0"/>
            <a:r>
              <a:rPr lang="fr-FR" smtClean="0"/>
              <a:t>Troisième niveau</a:t>
            </a:r>
          </a:p>
          <a:p>
            <a:pPr lvl="0"/>
            <a:r>
              <a:rPr lang="fr-FR" smtClean="0"/>
              <a:t>Quatrième niveau</a:t>
            </a:r>
          </a:p>
          <a:p>
            <a:pPr lvl="0"/>
            <a:r>
              <a:rPr lang="fr-FR" smtClean="0"/>
              <a:t>Cinquième niveau</a:t>
            </a:r>
          </a:p>
        </p:txBody>
      </p:sp>
      <p:sp>
        <p:nvSpPr>
          <p:cNvPr id="6" name="Espace réservé du pied de page 5"/>
          <p:cNvSpPr>
            <a:spLocks noGrp="1"/>
          </p:cNvSpPr>
          <p:nvPr>
            <p:ph type="ftr" sz="quarter" idx="4"/>
          </p:nvPr>
        </p:nvSpPr>
        <p:spPr>
          <a:xfrm>
            <a:off x="0" y="9428163"/>
            <a:ext cx="2944813" cy="496887"/>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84" charset="0"/>
                <a:ea typeface="Arial" pitchFamily="-84" charset="0"/>
                <a:cs typeface="Arial" pitchFamily="-84" charset="0"/>
              </a:defRPr>
            </a:lvl1pPr>
          </a:lstStyle>
          <a:p>
            <a:pPr>
              <a:defRPr/>
            </a:pPr>
            <a:endParaRPr lang="en-US"/>
          </a:p>
        </p:txBody>
      </p:sp>
      <p:sp>
        <p:nvSpPr>
          <p:cNvPr id="7" name="Espace réservé du numéro de diapositive 6"/>
          <p:cNvSpPr>
            <a:spLocks noGrp="1"/>
          </p:cNvSpPr>
          <p:nvPr>
            <p:ph type="sldNum" sz="quarter" idx="5"/>
          </p:nvPr>
        </p:nvSpPr>
        <p:spPr>
          <a:xfrm>
            <a:off x="3851275" y="9428163"/>
            <a:ext cx="2944813" cy="496887"/>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1" charset="0"/>
                <a:cs typeface="Arial" charset="0"/>
              </a:defRPr>
            </a:lvl1pPr>
          </a:lstStyle>
          <a:p>
            <a:pPr>
              <a:defRPr/>
            </a:pPr>
            <a:fld id="{4CEA0D60-50F2-402E-A8F9-6EA67E986D5B}"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ＭＳ Ｐゴシック" pitchFamily="-1" charset="-128"/>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CEA0D60-50F2-402E-A8F9-6EA67E986D5B}" type="slidenum">
              <a:rPr lang="fr-FR" smtClean="0"/>
              <a:pPr>
                <a:defRPr/>
              </a:pPr>
              <a:t>3</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4" name="Image 4" descr="Frise bleue trans.png"/>
          <p:cNvPicPr>
            <a:picLocks noChangeAspect="1"/>
          </p:cNvPicPr>
          <p:nvPr userDrawn="1"/>
        </p:nvPicPr>
        <p:blipFill>
          <a:blip r:embed="rId2" cstate="print">
            <a:lum bright="10000" contrast="10000"/>
          </a:blip>
          <a:srcRect l="15031" t="28148" r="17494"/>
          <a:stretch>
            <a:fillRect/>
          </a:stretch>
        </p:blipFill>
        <p:spPr bwMode="auto">
          <a:xfrm>
            <a:off x="252413" y="0"/>
            <a:ext cx="8891587" cy="6669088"/>
          </a:xfrm>
          <a:prstGeom prst="rect">
            <a:avLst/>
          </a:prstGeom>
          <a:noFill/>
          <a:ln w="9525">
            <a:noFill/>
            <a:miter lim="800000"/>
            <a:headEnd/>
            <a:tailEnd/>
          </a:ln>
        </p:spPr>
      </p:pic>
      <p:sp>
        <p:nvSpPr>
          <p:cNvPr id="5" name="Rectangle 4"/>
          <p:cNvSpPr/>
          <p:nvPr userDrawn="1"/>
        </p:nvSpPr>
        <p:spPr>
          <a:xfrm>
            <a:off x="-36513" y="3175"/>
            <a:ext cx="488951" cy="6854825"/>
          </a:xfrm>
          <a:prstGeom prst="rect">
            <a:avLst/>
          </a:prstGeom>
          <a:gradFill flip="none" rotWithShape="1">
            <a:gsLst>
              <a:gs pos="0">
                <a:srgbClr val="0070C0"/>
              </a:gs>
              <a:gs pos="50000">
                <a:schemeClr val="accent1">
                  <a:tint val="44500"/>
                  <a:satMod val="160000"/>
                </a:schemeClr>
              </a:gs>
              <a:gs pos="100000">
                <a:schemeClr val="accent1">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a typeface="Arial" pitchFamily="-84" charset="0"/>
              <a:cs typeface="Arial" pitchFamily="-84" charset="0"/>
            </a:endParaRPr>
          </a:p>
        </p:txBody>
      </p:sp>
      <p:pic>
        <p:nvPicPr>
          <p:cNvPr id="6" name="Image 5" descr="Logo WGC GB trans.png"/>
          <p:cNvPicPr>
            <a:picLocks noChangeAspect="1"/>
          </p:cNvPicPr>
          <p:nvPr userDrawn="1"/>
        </p:nvPicPr>
        <p:blipFill>
          <a:blip r:embed="rId3" cstate="print"/>
          <a:srcRect/>
          <a:stretch>
            <a:fillRect/>
          </a:stretch>
        </p:blipFill>
        <p:spPr bwMode="auto">
          <a:xfrm>
            <a:off x="642938" y="0"/>
            <a:ext cx="3103562" cy="3584575"/>
          </a:xfrm>
          <a:prstGeom prst="rect">
            <a:avLst/>
          </a:prstGeom>
          <a:noFill/>
          <a:ln w="9525">
            <a:noFill/>
            <a:miter lim="800000"/>
            <a:headEnd/>
            <a:tailEnd/>
          </a:ln>
        </p:spPr>
      </p:pic>
      <p:sp>
        <p:nvSpPr>
          <p:cNvPr id="7" name="Rectangle 4"/>
          <p:cNvSpPr/>
          <p:nvPr userDrawn="1"/>
        </p:nvSpPr>
        <p:spPr>
          <a:xfrm>
            <a:off x="3960813" y="3427413"/>
            <a:ext cx="5183187" cy="46037"/>
          </a:xfrm>
          <a:prstGeom prst="rect">
            <a:avLst/>
          </a:prstGeom>
          <a:gradFill flip="none" rotWithShape="1">
            <a:gsLst>
              <a:gs pos="0">
                <a:schemeClr val="bg1"/>
              </a:gs>
              <a:gs pos="50000">
                <a:srgbClr val="E3001B"/>
              </a:gs>
              <a:gs pos="100000">
                <a:schemeClr val="bg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a typeface="Arial" pitchFamily="-84" charset="0"/>
              <a:cs typeface="Arial" pitchFamily="-84" charset="0"/>
            </a:endParaRPr>
          </a:p>
        </p:txBody>
      </p:sp>
      <p:sp>
        <p:nvSpPr>
          <p:cNvPr id="2" name="Titre 1"/>
          <p:cNvSpPr>
            <a:spLocks noGrp="1"/>
          </p:cNvSpPr>
          <p:nvPr>
            <p:ph type="ctrTitle"/>
          </p:nvPr>
        </p:nvSpPr>
        <p:spPr>
          <a:xfrm>
            <a:off x="3923928" y="1916832"/>
            <a:ext cx="4824536" cy="1467594"/>
          </a:xfrm>
        </p:spPr>
        <p:txBody>
          <a:bodyPr/>
          <a:lstStyle>
            <a:lvl1pPr>
              <a:defRPr b="1">
                <a:solidFill>
                  <a:srgbClr val="3399FF"/>
                </a:solidFill>
                <a:effectLst/>
                <a:latin typeface="Vrinda" pitchFamily="2" charset="0"/>
                <a:cs typeface="Vrinda" pitchFamily="2" charset="0"/>
              </a:defRPr>
            </a:lvl1pPr>
          </a:lstStyle>
          <a:p>
            <a:r>
              <a:rPr lang="fr-FR" dirty="0" smtClean="0"/>
              <a:t>Cliquez pour modifier le style du titre</a:t>
            </a:r>
            <a:endParaRPr lang="fr-FR" dirty="0"/>
          </a:p>
        </p:txBody>
      </p:sp>
      <p:sp>
        <p:nvSpPr>
          <p:cNvPr id="3" name="Sous-titre 2"/>
          <p:cNvSpPr>
            <a:spLocks noGrp="1"/>
          </p:cNvSpPr>
          <p:nvPr>
            <p:ph type="subTitle" idx="1"/>
          </p:nvPr>
        </p:nvSpPr>
        <p:spPr>
          <a:xfrm>
            <a:off x="3923928" y="3670176"/>
            <a:ext cx="4824536" cy="1752600"/>
          </a:xfrm>
        </p:spPr>
        <p:txBody>
          <a:bodyPr>
            <a:normAutofit/>
          </a:bodyPr>
          <a:lstStyle>
            <a:lvl1pPr marL="0" indent="0" algn="ctr">
              <a:buNone/>
              <a:defRPr sz="3600">
                <a:solidFill>
                  <a:srgbClr val="68767F"/>
                </a:solidFill>
                <a:latin typeface="Vrinda" pitchFamily="2" charset="0"/>
                <a:cs typeface="Vrinda"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Cliquez pour modifier le style des sous-titres du masque</a:t>
            </a:r>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4" name="Image 4" descr="Frise bleue trans.png"/>
          <p:cNvPicPr>
            <a:picLocks noChangeAspect="1"/>
          </p:cNvPicPr>
          <p:nvPr userDrawn="1"/>
        </p:nvPicPr>
        <p:blipFill>
          <a:blip r:embed="rId2" cstate="print">
            <a:lum bright="10000" contrast="10000"/>
          </a:blip>
          <a:srcRect l="15031" t="28148" r="17494"/>
          <a:stretch>
            <a:fillRect/>
          </a:stretch>
        </p:blipFill>
        <p:spPr bwMode="auto">
          <a:xfrm>
            <a:off x="252413" y="0"/>
            <a:ext cx="8891587" cy="6669088"/>
          </a:xfrm>
          <a:prstGeom prst="rect">
            <a:avLst/>
          </a:prstGeom>
          <a:noFill/>
          <a:ln w="9525">
            <a:noFill/>
            <a:miter lim="800000"/>
            <a:headEnd/>
            <a:tailEnd/>
          </a:ln>
        </p:spPr>
      </p:pic>
      <p:sp>
        <p:nvSpPr>
          <p:cNvPr id="5" name="Rectangle 4"/>
          <p:cNvSpPr/>
          <p:nvPr userDrawn="1"/>
        </p:nvSpPr>
        <p:spPr>
          <a:xfrm>
            <a:off x="-36513" y="3175"/>
            <a:ext cx="488951" cy="6854825"/>
          </a:xfrm>
          <a:prstGeom prst="rect">
            <a:avLst/>
          </a:prstGeom>
          <a:gradFill flip="none" rotWithShape="1">
            <a:gsLst>
              <a:gs pos="0">
                <a:srgbClr val="0070C0"/>
              </a:gs>
              <a:gs pos="50000">
                <a:schemeClr val="accent1">
                  <a:tint val="44500"/>
                  <a:satMod val="160000"/>
                </a:schemeClr>
              </a:gs>
              <a:gs pos="100000">
                <a:schemeClr val="accent1">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a typeface="Arial" pitchFamily="-84" charset="0"/>
              <a:cs typeface="Arial" pitchFamily="-84" charset="0"/>
            </a:endParaRPr>
          </a:p>
        </p:txBody>
      </p:sp>
      <p:sp>
        <p:nvSpPr>
          <p:cNvPr id="6" name="Rectangle 3"/>
          <p:cNvSpPr/>
          <p:nvPr userDrawn="1"/>
        </p:nvSpPr>
        <p:spPr>
          <a:xfrm>
            <a:off x="539750" y="1125538"/>
            <a:ext cx="8604250" cy="44450"/>
          </a:xfrm>
          <a:prstGeom prst="rect">
            <a:avLst/>
          </a:prstGeom>
          <a:gradFill flip="none" rotWithShape="1">
            <a:gsLst>
              <a:gs pos="0">
                <a:srgbClr val="E3001B"/>
              </a:gs>
              <a:gs pos="100000">
                <a:schemeClr val="bg1"/>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a typeface="Arial" pitchFamily="-84" charset="0"/>
              <a:cs typeface="Arial" pitchFamily="-84" charset="0"/>
            </a:endParaRPr>
          </a:p>
        </p:txBody>
      </p:sp>
      <p:pic>
        <p:nvPicPr>
          <p:cNvPr id="7" name="Picture 1" descr="C:\Users\KZ1058\AppData\Local\Microsoft\Windows\Temporary Internet Files\Content.Outlook\ADWZTOLY\LOGO WGC GB MASTER V20 02 2012 (3).jpg"/>
          <p:cNvPicPr>
            <a:picLocks noChangeAspect="1" noChangeArrowheads="1"/>
          </p:cNvPicPr>
          <p:nvPr userDrawn="1"/>
        </p:nvPicPr>
        <p:blipFill>
          <a:blip r:embed="rId3" cstate="print"/>
          <a:srcRect/>
          <a:stretch>
            <a:fillRect/>
          </a:stretch>
        </p:blipFill>
        <p:spPr bwMode="auto">
          <a:xfrm>
            <a:off x="8143875" y="5703888"/>
            <a:ext cx="1000125" cy="1154112"/>
          </a:xfrm>
          <a:prstGeom prst="rect">
            <a:avLst/>
          </a:prstGeom>
          <a:noFill/>
          <a:ln w="9525">
            <a:noFill/>
            <a:miter lim="800000"/>
            <a:headEnd/>
            <a:tailEnd/>
          </a:ln>
        </p:spPr>
      </p:pic>
      <p:sp>
        <p:nvSpPr>
          <p:cNvPr id="2" name="Titre 1"/>
          <p:cNvSpPr>
            <a:spLocks noGrp="1"/>
          </p:cNvSpPr>
          <p:nvPr>
            <p:ph type="title"/>
          </p:nvPr>
        </p:nvSpPr>
        <p:spPr/>
        <p:txBody>
          <a:bodyPr/>
          <a:lstStyle>
            <a:lvl1pPr algn="l">
              <a:defRPr/>
            </a:lvl1pPr>
          </a:lstStyle>
          <a:p>
            <a:r>
              <a:rPr lang="fr-FR" dirty="0" smtClean="0"/>
              <a:t>Cliquez pour modifier le style du titre</a:t>
            </a:r>
            <a:endParaRPr lang="fr-FR" dirty="0"/>
          </a:p>
        </p:txBody>
      </p:sp>
      <p:sp>
        <p:nvSpPr>
          <p:cNvPr id="3" name="Espace réservé du contenu 2"/>
          <p:cNvSpPr>
            <a:spLocks noGrp="1"/>
          </p:cNvSpPr>
          <p:nvPr>
            <p:ph idx="1"/>
          </p:nvPr>
        </p:nvSpPr>
        <p:spPr/>
        <p:txBody>
          <a:bodyPr/>
          <a:lstStyle>
            <a:lvl2pPr marL="712788" indent="-255588">
              <a:buClr>
                <a:srgbClr val="3B4247"/>
              </a:buClr>
              <a:buSzPct val="80000"/>
              <a:buFont typeface="Arial" pitchFamily="34" charset="0"/>
              <a:buChar char="•"/>
              <a:defRPr/>
            </a:lvl2pPr>
            <a:lvl3pPr>
              <a:buSzPct val="80000"/>
              <a:buFont typeface="Wingdings" pitchFamily="2" charset="2"/>
              <a:buChar char="ü"/>
              <a:defRPr/>
            </a:lvl3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1750" name="Espace réservé du titre 1"/>
          <p:cNvSpPr>
            <a:spLocks noGrp="1"/>
          </p:cNvSpPr>
          <p:nvPr>
            <p:ph type="title"/>
          </p:nvPr>
        </p:nvSpPr>
        <p:spPr bwMode="auto">
          <a:xfrm>
            <a:off x="457200" y="188913"/>
            <a:ext cx="8229600" cy="9366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31751" name="Espace réservé du texte 2"/>
          <p:cNvSpPr>
            <a:spLocks noGrp="1"/>
          </p:cNvSpPr>
          <p:nvPr>
            <p:ph type="body" idx="1"/>
          </p:nvPr>
        </p:nvSpPr>
        <p:spPr bwMode="auto">
          <a:xfrm>
            <a:off x="457200" y="1341438"/>
            <a:ext cx="8229600" cy="4784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Lst>
  <p:txStyles>
    <p:titleStyle>
      <a:lvl1pPr algn="ctr" rtl="0" eaLnBrk="0" fontAlgn="base" hangingPunct="0">
        <a:spcBef>
          <a:spcPct val="0"/>
        </a:spcBef>
        <a:spcAft>
          <a:spcPct val="0"/>
        </a:spcAft>
        <a:defRPr sz="3600" b="1" kern="1200">
          <a:solidFill>
            <a:srgbClr val="0087CB"/>
          </a:solidFill>
          <a:latin typeface="+mj-lt"/>
          <a:ea typeface="+mj-ea"/>
          <a:cs typeface="+mj-cs"/>
        </a:defRPr>
      </a:lvl1pPr>
      <a:lvl2pPr algn="ctr" rtl="0" eaLnBrk="0" fontAlgn="base" hangingPunct="0">
        <a:spcBef>
          <a:spcPct val="0"/>
        </a:spcBef>
        <a:spcAft>
          <a:spcPct val="0"/>
        </a:spcAft>
        <a:defRPr sz="3600" b="1">
          <a:solidFill>
            <a:srgbClr val="0087CB"/>
          </a:solidFill>
          <a:latin typeface="Vrinda" pitchFamily="2" charset="0"/>
          <a:ea typeface="Vrinda" pitchFamily="2" charset="0"/>
          <a:cs typeface="Vrinda" pitchFamily="2" charset="0"/>
        </a:defRPr>
      </a:lvl2pPr>
      <a:lvl3pPr algn="ctr" rtl="0" eaLnBrk="0" fontAlgn="base" hangingPunct="0">
        <a:spcBef>
          <a:spcPct val="0"/>
        </a:spcBef>
        <a:spcAft>
          <a:spcPct val="0"/>
        </a:spcAft>
        <a:defRPr sz="3600" b="1">
          <a:solidFill>
            <a:srgbClr val="0087CB"/>
          </a:solidFill>
          <a:latin typeface="Vrinda" pitchFamily="2" charset="0"/>
          <a:ea typeface="Vrinda" pitchFamily="2" charset="0"/>
          <a:cs typeface="Vrinda" pitchFamily="2" charset="0"/>
        </a:defRPr>
      </a:lvl3pPr>
      <a:lvl4pPr algn="ctr" rtl="0" eaLnBrk="0" fontAlgn="base" hangingPunct="0">
        <a:spcBef>
          <a:spcPct val="0"/>
        </a:spcBef>
        <a:spcAft>
          <a:spcPct val="0"/>
        </a:spcAft>
        <a:defRPr sz="3600" b="1">
          <a:solidFill>
            <a:srgbClr val="0087CB"/>
          </a:solidFill>
          <a:latin typeface="Vrinda" pitchFamily="2" charset="0"/>
          <a:ea typeface="Vrinda" pitchFamily="2" charset="0"/>
          <a:cs typeface="Vrinda" pitchFamily="2" charset="0"/>
        </a:defRPr>
      </a:lvl4pPr>
      <a:lvl5pPr algn="ctr" rtl="0" eaLnBrk="0" fontAlgn="base" hangingPunct="0">
        <a:spcBef>
          <a:spcPct val="0"/>
        </a:spcBef>
        <a:spcAft>
          <a:spcPct val="0"/>
        </a:spcAft>
        <a:defRPr sz="3600" b="1">
          <a:solidFill>
            <a:srgbClr val="0087CB"/>
          </a:solidFill>
          <a:latin typeface="Vrinda" pitchFamily="2" charset="0"/>
          <a:ea typeface="Vrinda" pitchFamily="2" charset="0"/>
          <a:cs typeface="Vrinda" pitchFamily="2" charset="0"/>
        </a:defRPr>
      </a:lvl5pPr>
      <a:lvl6pPr marL="457200" algn="ctr" rtl="0" fontAlgn="base">
        <a:spcBef>
          <a:spcPct val="0"/>
        </a:spcBef>
        <a:spcAft>
          <a:spcPct val="0"/>
        </a:spcAft>
        <a:defRPr sz="3600" b="1">
          <a:solidFill>
            <a:srgbClr val="0087CB"/>
          </a:solidFill>
          <a:latin typeface="Vrinda" pitchFamily="2" charset="0"/>
          <a:cs typeface="Vrinda" pitchFamily="2" charset="0"/>
        </a:defRPr>
      </a:lvl6pPr>
      <a:lvl7pPr marL="914400" algn="ctr" rtl="0" fontAlgn="base">
        <a:spcBef>
          <a:spcPct val="0"/>
        </a:spcBef>
        <a:spcAft>
          <a:spcPct val="0"/>
        </a:spcAft>
        <a:defRPr sz="3600" b="1">
          <a:solidFill>
            <a:srgbClr val="0087CB"/>
          </a:solidFill>
          <a:latin typeface="Vrinda" pitchFamily="2" charset="0"/>
          <a:cs typeface="Vrinda" pitchFamily="2" charset="0"/>
        </a:defRPr>
      </a:lvl7pPr>
      <a:lvl8pPr marL="1371600" algn="ctr" rtl="0" fontAlgn="base">
        <a:spcBef>
          <a:spcPct val="0"/>
        </a:spcBef>
        <a:spcAft>
          <a:spcPct val="0"/>
        </a:spcAft>
        <a:defRPr sz="3600" b="1">
          <a:solidFill>
            <a:srgbClr val="0087CB"/>
          </a:solidFill>
          <a:latin typeface="Vrinda" pitchFamily="2" charset="0"/>
          <a:cs typeface="Vrinda" pitchFamily="2" charset="0"/>
        </a:defRPr>
      </a:lvl8pPr>
      <a:lvl9pPr marL="1828800" algn="ctr" rtl="0" fontAlgn="base">
        <a:spcBef>
          <a:spcPct val="0"/>
        </a:spcBef>
        <a:spcAft>
          <a:spcPct val="0"/>
        </a:spcAft>
        <a:defRPr sz="3600" b="1">
          <a:solidFill>
            <a:srgbClr val="0087CB"/>
          </a:solidFill>
          <a:latin typeface="Vrinda" pitchFamily="2" charset="0"/>
          <a:cs typeface="Vrinda" pitchFamily="2" charset="0"/>
        </a:defRPr>
      </a:lvl9pPr>
    </p:titleStyle>
    <p:bodyStyle>
      <a:lvl1pPr marL="342900" indent="-250825" algn="l" rtl="0" eaLnBrk="0" fontAlgn="base" hangingPunct="0">
        <a:lnSpc>
          <a:spcPct val="80000"/>
        </a:lnSpc>
        <a:spcBef>
          <a:spcPct val="20000"/>
        </a:spcBef>
        <a:spcAft>
          <a:spcPct val="0"/>
        </a:spcAft>
        <a:buBlip>
          <a:blip r:embed="rId4"/>
        </a:buBlip>
        <a:defRPr sz="3600" kern="1200">
          <a:solidFill>
            <a:srgbClr val="3B4247"/>
          </a:solidFill>
          <a:latin typeface="+mn-lt"/>
          <a:ea typeface="+mn-ea"/>
          <a:cs typeface="+mn-cs"/>
        </a:defRPr>
      </a:lvl1pPr>
      <a:lvl2pPr marL="712788" indent="-255588" algn="l" rtl="0" eaLnBrk="0" fontAlgn="base" hangingPunct="0">
        <a:lnSpc>
          <a:spcPct val="80000"/>
        </a:lnSpc>
        <a:spcBef>
          <a:spcPct val="20000"/>
        </a:spcBef>
        <a:spcAft>
          <a:spcPct val="0"/>
        </a:spcAft>
        <a:buClr>
          <a:srgbClr val="3B4247"/>
        </a:buClr>
        <a:buSzPct val="80000"/>
        <a:buFont typeface="Arial" pitchFamily="34" charset="0"/>
        <a:buChar char="•"/>
        <a:defRPr sz="3200" kern="1200">
          <a:solidFill>
            <a:srgbClr val="3B4247"/>
          </a:solidFill>
          <a:latin typeface="+mn-lt"/>
          <a:ea typeface="+mn-ea"/>
          <a:cs typeface="+mn-cs"/>
        </a:defRPr>
      </a:lvl2pPr>
      <a:lvl3pPr marL="1143000" indent="-228600" algn="l" rtl="0" eaLnBrk="0" fontAlgn="base" hangingPunct="0">
        <a:lnSpc>
          <a:spcPct val="80000"/>
        </a:lnSpc>
        <a:spcBef>
          <a:spcPct val="20000"/>
        </a:spcBef>
        <a:spcAft>
          <a:spcPct val="0"/>
        </a:spcAft>
        <a:buClr>
          <a:srgbClr val="3B4247"/>
        </a:buClr>
        <a:buSzPct val="80000"/>
        <a:buFont typeface="Wingdings" pitchFamily="2" charset="2"/>
        <a:buChar char="ü"/>
        <a:defRPr sz="2800" kern="1200">
          <a:solidFill>
            <a:srgbClr val="3B4247"/>
          </a:solidFill>
          <a:latin typeface="+mn-lt"/>
          <a:ea typeface="+mn-ea"/>
          <a:cs typeface="+mn-cs"/>
        </a:defRPr>
      </a:lvl3pPr>
      <a:lvl4pPr marL="1600200" indent="-228600" algn="l" rtl="0" eaLnBrk="0" fontAlgn="base" hangingPunct="0">
        <a:lnSpc>
          <a:spcPct val="80000"/>
        </a:lnSpc>
        <a:spcBef>
          <a:spcPct val="20000"/>
        </a:spcBef>
        <a:spcAft>
          <a:spcPct val="0"/>
        </a:spcAft>
        <a:buFont typeface="Arial" pitchFamily="34" charset="0"/>
        <a:buChar char="–"/>
        <a:defRPr sz="2400" kern="1200">
          <a:solidFill>
            <a:srgbClr val="3B4247"/>
          </a:solidFill>
          <a:latin typeface="+mn-lt"/>
          <a:ea typeface="+mn-ea"/>
          <a:cs typeface="+mn-cs"/>
        </a:defRPr>
      </a:lvl4pPr>
      <a:lvl5pPr marL="2057400" indent="-228600" algn="l" rtl="0" eaLnBrk="0" fontAlgn="base" hangingPunct="0">
        <a:lnSpc>
          <a:spcPct val="80000"/>
        </a:lnSpc>
        <a:spcBef>
          <a:spcPct val="20000"/>
        </a:spcBef>
        <a:spcAft>
          <a:spcPct val="0"/>
        </a:spcAft>
        <a:buFont typeface="Arial" pitchFamily="34" charset="0"/>
        <a:buChar char="»"/>
        <a:defRPr sz="2400" kern="1200">
          <a:solidFill>
            <a:srgbClr val="3B4247"/>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SG32-25102012.pptx"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SG32-25102012.pptx"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SG32-25102012.pptx"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SG32-25102012.pptx"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Title 1"/>
          <p:cNvSpPr>
            <a:spLocks/>
          </p:cNvSpPr>
          <p:nvPr/>
        </p:nvSpPr>
        <p:spPr bwMode="auto">
          <a:xfrm>
            <a:off x="4876800" y="1865313"/>
            <a:ext cx="4052918" cy="1182687"/>
          </a:xfrm>
          <a:prstGeom prst="rect">
            <a:avLst/>
          </a:prstGeom>
          <a:noFill/>
          <a:ln w="9525">
            <a:noFill/>
            <a:miter lim="800000"/>
            <a:headEnd/>
            <a:tailEnd/>
          </a:ln>
        </p:spPr>
        <p:txBody>
          <a:bodyPr anchor="b"/>
          <a:lstStyle/>
          <a:p>
            <a:r>
              <a:rPr lang="en-US" sz="2800" dirty="0">
                <a:solidFill>
                  <a:srgbClr val="1E3F73"/>
                </a:solidFill>
                <a:latin typeface="Arial Black" pitchFamily="34" charset="0"/>
              </a:rPr>
              <a:t>Progress report </a:t>
            </a:r>
          </a:p>
          <a:p>
            <a:r>
              <a:rPr lang="en-US" sz="2800" dirty="0" smtClean="0">
                <a:solidFill>
                  <a:srgbClr val="1E3F73"/>
                </a:solidFill>
                <a:latin typeface="Arial Black" pitchFamily="34" charset="0"/>
              </a:rPr>
              <a:t>Study </a:t>
            </a:r>
            <a:r>
              <a:rPr lang="en-US" sz="2800" dirty="0">
                <a:solidFill>
                  <a:srgbClr val="1E3F73"/>
                </a:solidFill>
                <a:latin typeface="Arial Black" pitchFamily="34" charset="0"/>
              </a:rPr>
              <a:t>Group </a:t>
            </a:r>
            <a:r>
              <a:rPr lang="en-US" sz="2800" dirty="0" smtClean="0">
                <a:solidFill>
                  <a:srgbClr val="1E3F73"/>
                </a:solidFill>
                <a:latin typeface="Arial Black" pitchFamily="34" charset="0"/>
              </a:rPr>
              <a:t>3.2</a:t>
            </a:r>
            <a:endParaRPr lang="en-US" sz="2800" dirty="0">
              <a:solidFill>
                <a:srgbClr val="1E3F73"/>
              </a:solidFill>
              <a:latin typeface="Arial Black" pitchFamily="34" charset="0"/>
            </a:endParaRPr>
          </a:p>
        </p:txBody>
      </p:sp>
      <p:sp>
        <p:nvSpPr>
          <p:cNvPr id="4" name="Rectangle 1"/>
          <p:cNvSpPr>
            <a:spLocks noChangeArrowheads="1"/>
          </p:cNvSpPr>
          <p:nvPr/>
        </p:nvSpPr>
        <p:spPr bwMode="auto">
          <a:xfrm>
            <a:off x="642910" y="3835320"/>
            <a:ext cx="5072098"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indent="0" algn="just" eaLnBrk="0" fontAlgn="base" hangingPunct="0">
              <a:lnSpc>
                <a:spcPct val="100000"/>
              </a:lnSpc>
              <a:spcBef>
                <a:spcPct val="0"/>
              </a:spcBef>
              <a:spcAft>
                <a:spcPct val="0"/>
              </a:spcAft>
              <a:buClrTx/>
              <a:buSzTx/>
              <a:buFontTx/>
              <a:buNone/>
              <a:tabLst>
                <a:tab pos="457200" algn="l"/>
              </a:tabLst>
            </a:pPr>
            <a:endParaRPr lang="en-US" b="1" dirty="0">
              <a:latin typeface="Arial" pitchFamily="34" charset="0"/>
              <a:ea typeface="Times New Roman" pitchFamily="18" charset="0"/>
              <a:cs typeface="Arial" pitchFamily="34" charset="0"/>
            </a:endParaRPr>
          </a:p>
          <a:p>
            <a:pPr marR="0" indent="0" algn="just" eaLnBrk="0" fontAlgn="base" hangingPunct="0">
              <a:lnSpc>
                <a:spcPct val="100000"/>
              </a:lnSpc>
              <a:spcBef>
                <a:spcPct val="0"/>
              </a:spcBef>
              <a:spcAft>
                <a:spcPct val="0"/>
              </a:spcAft>
              <a:buClrTx/>
              <a:buSzTx/>
              <a:buFontTx/>
              <a:buNone/>
              <a:tabLst>
                <a:tab pos="457200" algn="l"/>
              </a:tabLst>
            </a:pPr>
            <a:r>
              <a:rPr lang="en-US" b="1" dirty="0">
                <a:solidFill>
                  <a:srgbClr val="1E3F73"/>
                </a:solidFill>
              </a:rPr>
              <a:t>SPONSOR</a:t>
            </a:r>
            <a:endParaRPr lang="fr-FR" b="1" dirty="0">
              <a:solidFill>
                <a:srgbClr val="1E3F73"/>
              </a:solidFill>
            </a:endParaRPr>
          </a:p>
          <a:p>
            <a:pPr marR="0" indent="0" algn="just" eaLnBrk="0" fontAlgn="base" hangingPunct="0">
              <a:lnSpc>
                <a:spcPct val="100000"/>
              </a:lnSpc>
              <a:spcBef>
                <a:spcPct val="0"/>
              </a:spcBef>
              <a:spcAft>
                <a:spcPct val="0"/>
              </a:spcAft>
              <a:buClrTx/>
              <a:buSzTx/>
              <a:buFontTx/>
              <a:buNone/>
              <a:tabLst>
                <a:tab pos="457200" algn="l"/>
              </a:tabLst>
            </a:pPr>
            <a:r>
              <a:rPr lang="en-US" b="1" dirty="0">
                <a:solidFill>
                  <a:srgbClr val="1E3F73"/>
                </a:solidFill>
              </a:rPr>
              <a:t>Daniel </a:t>
            </a:r>
            <a:r>
              <a:rPr lang="en-US" b="1" dirty="0" err="1">
                <a:solidFill>
                  <a:srgbClr val="1E3F73"/>
                </a:solidFill>
              </a:rPr>
              <a:t>Falabella</a:t>
            </a:r>
            <a:r>
              <a:rPr lang="en-US" b="1" dirty="0">
                <a:solidFill>
                  <a:srgbClr val="1E3F73"/>
                </a:solidFill>
              </a:rPr>
              <a:t> (Argentina)</a:t>
            </a:r>
            <a:endParaRPr lang="fr-FR" b="1" dirty="0">
              <a:solidFill>
                <a:srgbClr val="1E3F73"/>
              </a:solidFill>
            </a:endParaRPr>
          </a:p>
          <a:p>
            <a:pPr marR="0" indent="0" algn="just" eaLnBrk="0" fontAlgn="base" hangingPunct="0">
              <a:lnSpc>
                <a:spcPct val="100000"/>
              </a:lnSpc>
              <a:spcBef>
                <a:spcPct val="0"/>
              </a:spcBef>
              <a:spcAft>
                <a:spcPct val="0"/>
              </a:spcAft>
              <a:buClrTx/>
              <a:buSzTx/>
              <a:buFontTx/>
              <a:buNone/>
              <a:tabLst>
                <a:tab pos="457200" algn="l"/>
              </a:tabLst>
            </a:pPr>
            <a:r>
              <a:rPr lang="en-US" b="1" dirty="0">
                <a:solidFill>
                  <a:srgbClr val="1E3F73"/>
                </a:solidFill>
              </a:rPr>
              <a:t>DEPUTY</a:t>
            </a:r>
            <a:endParaRPr lang="fr-FR" b="1" dirty="0">
              <a:solidFill>
                <a:srgbClr val="1E3F73"/>
              </a:solidFill>
            </a:endParaRPr>
          </a:p>
          <a:p>
            <a:pPr marR="0" indent="0" algn="just" eaLnBrk="0" fontAlgn="base" hangingPunct="0">
              <a:lnSpc>
                <a:spcPct val="100000"/>
              </a:lnSpc>
              <a:spcBef>
                <a:spcPct val="0"/>
              </a:spcBef>
              <a:spcAft>
                <a:spcPct val="0"/>
              </a:spcAft>
              <a:buClrTx/>
              <a:buSzTx/>
              <a:buFontTx/>
              <a:buNone/>
              <a:tabLst>
                <a:tab pos="457200" algn="l"/>
              </a:tabLst>
            </a:pPr>
            <a:r>
              <a:rPr lang="en-US" b="1" dirty="0" err="1">
                <a:solidFill>
                  <a:srgbClr val="1E3F73"/>
                </a:solidFill>
              </a:rPr>
              <a:t>Mohd</a:t>
            </a:r>
            <a:r>
              <a:rPr lang="en-US" b="1" dirty="0">
                <a:solidFill>
                  <a:srgbClr val="1E3F73"/>
                </a:solidFill>
              </a:rPr>
              <a:t> </a:t>
            </a:r>
            <a:r>
              <a:rPr lang="en-US" b="1" dirty="0" err="1">
                <a:solidFill>
                  <a:srgbClr val="1E3F73"/>
                </a:solidFill>
              </a:rPr>
              <a:t>Nazmi</a:t>
            </a:r>
            <a:r>
              <a:rPr lang="en-US" b="1" dirty="0">
                <a:solidFill>
                  <a:srgbClr val="1E3F73"/>
                </a:solidFill>
              </a:rPr>
              <a:t> (Malaysia)</a:t>
            </a:r>
            <a:endParaRPr lang="fr-FR" b="1" dirty="0">
              <a:solidFill>
                <a:srgbClr val="1E3F73"/>
              </a:solidFill>
            </a:endParaRPr>
          </a:p>
          <a:p>
            <a:pPr lvl="0" algn="just" eaLnBrk="0" fontAlgn="base" hangingPunct="0">
              <a:spcBef>
                <a:spcPct val="0"/>
              </a:spcBef>
              <a:spcAft>
                <a:spcPct val="0"/>
              </a:spcAft>
              <a:tabLst>
                <a:tab pos="457200" algn="l"/>
              </a:tabLst>
            </a:pPr>
            <a:r>
              <a:rPr lang="en-US" b="1" dirty="0" smtClean="0">
                <a:solidFill>
                  <a:srgbClr val="1E3F73"/>
                </a:solidFill>
              </a:rPr>
              <a:t> S.G. LEADER</a:t>
            </a:r>
            <a:endParaRPr lang="fr-FR" b="1" dirty="0" smtClean="0">
              <a:solidFill>
                <a:srgbClr val="1E3F73"/>
              </a:solidFill>
            </a:endParaRPr>
          </a:p>
          <a:p>
            <a:pPr lvl="0" algn="just" eaLnBrk="0" fontAlgn="base" hangingPunct="0">
              <a:spcBef>
                <a:spcPct val="0"/>
              </a:spcBef>
              <a:spcAft>
                <a:spcPct val="0"/>
              </a:spcAft>
              <a:tabLst>
                <a:tab pos="457200" algn="l"/>
              </a:tabLst>
            </a:pPr>
            <a:r>
              <a:rPr lang="en-US" b="1" dirty="0" err="1" smtClean="0">
                <a:solidFill>
                  <a:srgbClr val="1E3F73"/>
                </a:solidFill>
              </a:rPr>
              <a:t>Abderrahame</a:t>
            </a:r>
            <a:r>
              <a:rPr lang="en-US" b="1" dirty="0" smtClean="0">
                <a:solidFill>
                  <a:srgbClr val="1E3F73"/>
                </a:solidFill>
              </a:rPr>
              <a:t> </a:t>
            </a:r>
            <a:r>
              <a:rPr lang="en-US" b="1" dirty="0" err="1" smtClean="0">
                <a:solidFill>
                  <a:srgbClr val="1E3F73"/>
                </a:solidFill>
              </a:rPr>
              <a:t>Taberkokt</a:t>
            </a:r>
            <a:r>
              <a:rPr lang="en-US" b="1" dirty="0" smtClean="0">
                <a:solidFill>
                  <a:srgbClr val="1E3F73"/>
                </a:solidFill>
              </a:rPr>
              <a:t> (Algeria</a:t>
            </a: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fr-FR"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1071538" y="6143644"/>
            <a:ext cx="7715304" cy="369332"/>
          </a:xfrm>
          <a:prstGeom prst="rect">
            <a:avLst/>
          </a:prstGeom>
        </p:spPr>
        <p:txBody>
          <a:bodyPr wrap="square">
            <a:spAutoFit/>
          </a:bodyPr>
          <a:lstStyle/>
          <a:p>
            <a:pPr lvl="0" algn="r" eaLnBrk="0" hangingPunct="0">
              <a:tabLst>
                <a:tab pos="457200" algn="l"/>
              </a:tabLst>
            </a:pPr>
            <a:r>
              <a:rPr lang="en-US" b="1" dirty="0" smtClean="0">
                <a:solidFill>
                  <a:srgbClr val="1E3F73"/>
                </a:solidFill>
              </a:rPr>
              <a:t>Mar del Plata / Argentina October 25</a:t>
            </a:r>
            <a:r>
              <a:rPr lang="en-US" b="1" baseline="30000" dirty="0" smtClean="0">
                <a:solidFill>
                  <a:srgbClr val="1E3F73"/>
                </a:solidFill>
              </a:rPr>
              <a:t>th</a:t>
            </a:r>
            <a:r>
              <a:rPr lang="en-US" b="1" dirty="0" smtClean="0">
                <a:solidFill>
                  <a:srgbClr val="1E3F73"/>
                </a:solidFill>
              </a:rPr>
              <a:t> 2012</a:t>
            </a:r>
            <a:endParaRPr lang="fr-FR" b="1" dirty="0">
              <a:solidFill>
                <a:srgbClr val="1E3F73"/>
              </a:solidFill>
            </a:endParaRPr>
          </a:p>
        </p:txBody>
      </p:sp>
      <p:sp>
        <p:nvSpPr>
          <p:cNvPr id="7" name="Rectangle 6"/>
          <p:cNvSpPr>
            <a:spLocks noChangeArrowheads="1"/>
          </p:cNvSpPr>
          <p:nvPr/>
        </p:nvSpPr>
        <p:spPr bwMode="auto">
          <a:xfrm>
            <a:off x="1331913" y="115888"/>
            <a:ext cx="6481762" cy="1074737"/>
          </a:xfrm>
          <a:prstGeom prst="rect">
            <a:avLst/>
          </a:prstGeom>
          <a:solidFill>
            <a:srgbClr val="FFFFFF"/>
          </a:solidFill>
          <a:ln w="9525">
            <a:noFill/>
            <a:miter lim="800000"/>
            <a:headEnd/>
            <a:tailEnd/>
          </a:ln>
        </p:spPr>
        <p:txBody>
          <a:bodyPr/>
          <a:lstStyle/>
          <a:p>
            <a:pPr algn="ctr"/>
            <a:r>
              <a:rPr lang="en-GB" sz="2000" b="1" dirty="0">
                <a:solidFill>
                  <a:srgbClr val="000066"/>
                </a:solidFill>
              </a:rPr>
              <a:t>IGU </a:t>
            </a:r>
            <a:r>
              <a:rPr lang="en-GB" sz="2000" b="1" dirty="0" smtClean="0">
                <a:solidFill>
                  <a:srgbClr val="000066"/>
                </a:solidFill>
              </a:rPr>
              <a:t>WOC3 - Gas </a:t>
            </a:r>
            <a:r>
              <a:rPr lang="en-GB" sz="2000" b="1" dirty="0">
                <a:solidFill>
                  <a:srgbClr val="000066"/>
                </a:solidFill>
              </a:rPr>
              <a:t>Transmission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3" name="Picture 4" descr="C:\Users\KZ1058\AppData\Local\Microsoft\Windows\Temporary Internet Files\Content.Outlook\ADWZTOLY\1_New IGU logo.jpg"/>
          <p:cNvPicPr>
            <a:picLocks noChangeAspect="1" noChangeArrowheads="1"/>
          </p:cNvPicPr>
          <p:nvPr/>
        </p:nvPicPr>
        <p:blipFill>
          <a:blip r:embed="rId2" cstate="print"/>
          <a:srcRect/>
          <a:stretch>
            <a:fillRect/>
          </a:stretch>
        </p:blipFill>
        <p:spPr bwMode="auto">
          <a:xfrm>
            <a:off x="7643813" y="0"/>
            <a:ext cx="1500187" cy="1084263"/>
          </a:xfrm>
          <a:prstGeom prst="rect">
            <a:avLst/>
          </a:prstGeom>
          <a:noFill/>
          <a:ln w="9525">
            <a:noFill/>
            <a:miter lim="800000"/>
            <a:headEnd/>
            <a:tailEnd/>
          </a:ln>
        </p:spPr>
      </p:pic>
      <p:sp>
        <p:nvSpPr>
          <p:cNvPr id="6" name="Rectangle 5"/>
          <p:cNvSpPr/>
          <p:nvPr/>
        </p:nvSpPr>
        <p:spPr>
          <a:xfrm>
            <a:off x="500034" y="6396335"/>
            <a:ext cx="7715304" cy="307777"/>
          </a:xfrm>
          <a:prstGeom prst="rect">
            <a:avLst/>
          </a:prstGeom>
        </p:spPr>
        <p:txBody>
          <a:bodyPr wrap="square">
            <a:spAutoFit/>
          </a:bodyPr>
          <a:lstStyle/>
          <a:p>
            <a:pPr lvl="0" algn="just" eaLnBrk="0" hangingPunct="0">
              <a:tabLst>
                <a:tab pos="457200" algn="l"/>
              </a:tabLst>
            </a:pPr>
            <a:r>
              <a:rPr lang="en-US" sz="1400" b="1" dirty="0">
                <a:solidFill>
                  <a:schemeClr val="bg1">
                    <a:lumMod val="65000"/>
                  </a:schemeClr>
                </a:solidFill>
                <a:latin typeface="Arial" pitchFamily="34" charset="0"/>
                <a:ea typeface="Times New Roman" pitchFamily="18" charset="0"/>
                <a:cs typeface="Arial" pitchFamily="34" charset="0"/>
              </a:rPr>
              <a:t>Study Group 3.2 </a:t>
            </a:r>
            <a:r>
              <a:rPr lang="en-US" sz="1400" b="1" dirty="0" smtClean="0">
                <a:solidFill>
                  <a:schemeClr val="bg1">
                    <a:lumMod val="65000"/>
                  </a:schemeClr>
                </a:solidFill>
                <a:ea typeface="Times New Roman" pitchFamily="18" charset="0"/>
              </a:rPr>
              <a:t>“Pipeline Integrity </a:t>
            </a:r>
            <a:r>
              <a:rPr lang="en-US" sz="1400" b="1" dirty="0">
                <a:solidFill>
                  <a:schemeClr val="bg1">
                    <a:lumMod val="65000"/>
                  </a:schemeClr>
                </a:solidFill>
                <a:latin typeface="Arial" pitchFamily="34" charset="0"/>
                <a:ea typeface="Times New Roman" pitchFamily="18" charset="0"/>
                <a:cs typeface="Arial" pitchFamily="34" charset="0"/>
              </a:rPr>
              <a:t>Management System”</a:t>
            </a:r>
            <a:endParaRPr lang="fr-FR" sz="1400" b="1" dirty="0">
              <a:solidFill>
                <a:schemeClr val="bg1">
                  <a:lumMod val="65000"/>
                </a:schemeClr>
              </a:solidFill>
              <a:latin typeface="Arial" pitchFamily="34" charset="0"/>
              <a:ea typeface="Times New Roman" pitchFamily="18" charset="0"/>
              <a:cs typeface="Arial" pitchFamily="34" charset="0"/>
            </a:endParaRPr>
          </a:p>
        </p:txBody>
      </p:sp>
      <p:sp>
        <p:nvSpPr>
          <p:cNvPr id="4" name="Rectangle 3"/>
          <p:cNvSpPr/>
          <p:nvPr/>
        </p:nvSpPr>
        <p:spPr>
          <a:xfrm>
            <a:off x="714348" y="1139595"/>
            <a:ext cx="7429552" cy="646331"/>
          </a:xfrm>
          <a:prstGeom prst="rect">
            <a:avLst/>
          </a:prstGeom>
        </p:spPr>
        <p:txBody>
          <a:bodyPr wrap="square">
            <a:spAutoFit/>
          </a:bodyPr>
          <a:lstStyle/>
          <a:p>
            <a:r>
              <a:rPr lang="en-US" b="1" dirty="0" smtClean="0">
                <a:latin typeface="Arial" pitchFamily="34" charset="0"/>
                <a:ea typeface="Times New Roman" pitchFamily="18" charset="0"/>
                <a:cs typeface="Arial" pitchFamily="34" charset="0"/>
              </a:rPr>
              <a:t>7- Discussion about the 2012-2015’s Questionnaire and Definition of deliverables</a:t>
            </a:r>
            <a:endParaRPr lang="fr-FR" b="1" dirty="0"/>
          </a:p>
        </p:txBody>
      </p:sp>
      <p:sp>
        <p:nvSpPr>
          <p:cNvPr id="5" name="Rectangle 4"/>
          <p:cNvSpPr/>
          <p:nvPr/>
        </p:nvSpPr>
        <p:spPr>
          <a:xfrm>
            <a:off x="928662" y="4917056"/>
            <a:ext cx="5857900" cy="369332"/>
          </a:xfrm>
          <a:prstGeom prst="rect">
            <a:avLst/>
          </a:prstGeom>
        </p:spPr>
        <p:txBody>
          <a:bodyPr wrap="square">
            <a:spAutoFit/>
          </a:bodyPr>
          <a:lstStyle/>
          <a:p>
            <a:r>
              <a:rPr lang="en-US" dirty="0" smtClean="0"/>
              <a:t>Database of IGU Member Transmission Systems</a:t>
            </a:r>
            <a:endParaRPr lang="fr-FR" dirty="0"/>
          </a:p>
        </p:txBody>
      </p:sp>
      <p:sp>
        <p:nvSpPr>
          <p:cNvPr id="7" name="Rectangle 6"/>
          <p:cNvSpPr/>
          <p:nvPr/>
        </p:nvSpPr>
        <p:spPr>
          <a:xfrm>
            <a:off x="928662" y="5219908"/>
            <a:ext cx="5857900" cy="369332"/>
          </a:xfrm>
          <a:prstGeom prst="rect">
            <a:avLst/>
          </a:prstGeom>
        </p:spPr>
        <p:txBody>
          <a:bodyPr wrap="square">
            <a:spAutoFit/>
          </a:bodyPr>
          <a:lstStyle/>
          <a:p>
            <a:r>
              <a:rPr lang="en-US" dirty="0" smtClean="0"/>
              <a:t>Analysis of the questionnaires</a:t>
            </a:r>
            <a:endParaRPr lang="fr-FR" dirty="0"/>
          </a:p>
        </p:txBody>
      </p:sp>
      <p:sp>
        <p:nvSpPr>
          <p:cNvPr id="8" name="Rectangle 7"/>
          <p:cNvSpPr/>
          <p:nvPr/>
        </p:nvSpPr>
        <p:spPr>
          <a:xfrm>
            <a:off x="928662" y="5464381"/>
            <a:ext cx="7643866" cy="646331"/>
          </a:xfrm>
          <a:prstGeom prst="rect">
            <a:avLst/>
          </a:prstGeom>
        </p:spPr>
        <p:txBody>
          <a:bodyPr wrap="square">
            <a:spAutoFit/>
          </a:bodyPr>
          <a:lstStyle/>
          <a:p>
            <a:r>
              <a:rPr lang="en-US" dirty="0" smtClean="0"/>
              <a:t>Actions to satisfy the expected targets listed in the scope and purpose</a:t>
            </a:r>
          </a:p>
          <a:p>
            <a:r>
              <a:rPr lang="en-US" dirty="0" smtClean="0"/>
              <a:t>Enhancement of existing PIMS architecture/elements  </a:t>
            </a:r>
            <a:endParaRPr lang="fr-FR" dirty="0"/>
          </a:p>
        </p:txBody>
      </p:sp>
      <p:sp>
        <p:nvSpPr>
          <p:cNvPr id="9" name="ZoneTexte 8"/>
          <p:cNvSpPr txBox="1"/>
          <p:nvPr/>
        </p:nvSpPr>
        <p:spPr bwMode="auto">
          <a:xfrm>
            <a:off x="357158" y="4500570"/>
            <a:ext cx="2714644" cy="500066"/>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60000"/>
              </a:lnSpc>
              <a:spcBef>
                <a:spcPct val="20000"/>
              </a:spcBef>
              <a:spcAft>
                <a:spcPct val="0"/>
              </a:spcAft>
              <a:buClrTx/>
              <a:buSzTx/>
              <a:buFontTx/>
              <a:buNone/>
              <a:tabLst/>
            </a:pPr>
            <a:r>
              <a:rPr kumimoji="0" lang="en-US" b="0" i="0" u="none" strike="noStrike" kern="1200" cap="none" spc="0" normalizeH="0" baseline="0" dirty="0" smtClean="0">
                <a:ln>
                  <a:noFill/>
                </a:ln>
                <a:solidFill>
                  <a:srgbClr val="3B4247"/>
                </a:solidFill>
                <a:effectLst/>
                <a:uLnTx/>
                <a:uFillTx/>
              </a:rPr>
              <a:t>Deliverables: </a:t>
            </a:r>
          </a:p>
        </p:txBody>
      </p:sp>
      <p:sp>
        <p:nvSpPr>
          <p:cNvPr id="10" name="ZoneTexte 9"/>
          <p:cNvSpPr txBox="1"/>
          <p:nvPr/>
        </p:nvSpPr>
        <p:spPr bwMode="auto">
          <a:xfrm>
            <a:off x="428596" y="1928802"/>
            <a:ext cx="2714644" cy="500066"/>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60000"/>
              </a:lnSpc>
              <a:spcBef>
                <a:spcPct val="20000"/>
              </a:spcBef>
              <a:spcAft>
                <a:spcPct val="0"/>
              </a:spcAft>
              <a:buClrTx/>
              <a:buSzTx/>
              <a:buFontTx/>
              <a:buNone/>
              <a:tabLst/>
            </a:pPr>
            <a:r>
              <a:rPr kumimoji="0" lang="en-US" b="0" i="0" u="none" strike="noStrike" kern="1200" cap="none" spc="0" normalizeH="0" baseline="0" dirty="0" smtClean="0">
                <a:ln>
                  <a:noFill/>
                </a:ln>
                <a:solidFill>
                  <a:srgbClr val="3B4247"/>
                </a:solidFill>
                <a:effectLst/>
                <a:uLnTx/>
                <a:uFillTx/>
              </a:rPr>
              <a:t>Questionnaire</a:t>
            </a:r>
            <a:r>
              <a:rPr lang="en-US" baseline="0" dirty="0" smtClean="0">
                <a:solidFill>
                  <a:srgbClr val="3B4247"/>
                </a:solidFill>
              </a:rPr>
              <a:t>s</a:t>
            </a:r>
            <a:r>
              <a:rPr lang="en-US" dirty="0" smtClean="0">
                <a:solidFill>
                  <a:srgbClr val="3B4247"/>
                </a:solidFill>
              </a:rPr>
              <a:t> :</a:t>
            </a:r>
            <a:r>
              <a:rPr kumimoji="0" lang="en-US" b="0" i="0" u="none" strike="noStrike" kern="1200" cap="none" spc="0" normalizeH="0" baseline="0" dirty="0" smtClean="0">
                <a:ln>
                  <a:noFill/>
                </a:ln>
                <a:solidFill>
                  <a:srgbClr val="3B4247"/>
                </a:solidFill>
                <a:effectLst/>
                <a:uLnTx/>
                <a:uFillTx/>
              </a:rPr>
              <a:t> </a:t>
            </a:r>
          </a:p>
        </p:txBody>
      </p:sp>
      <p:sp>
        <p:nvSpPr>
          <p:cNvPr id="11" name="Rectangle 10"/>
          <p:cNvSpPr/>
          <p:nvPr/>
        </p:nvSpPr>
        <p:spPr>
          <a:xfrm>
            <a:off x="857224" y="2202412"/>
            <a:ext cx="5857900" cy="369332"/>
          </a:xfrm>
          <a:prstGeom prst="rect">
            <a:avLst/>
          </a:prstGeom>
        </p:spPr>
        <p:txBody>
          <a:bodyPr wrap="square">
            <a:spAutoFit/>
          </a:bodyPr>
          <a:lstStyle/>
          <a:p>
            <a:r>
              <a:rPr lang="en-US" dirty="0" smtClean="0"/>
              <a:t>1- Database of IGU Member Transmission Systems</a:t>
            </a:r>
            <a:endParaRPr lang="fr-FR" dirty="0"/>
          </a:p>
        </p:txBody>
      </p:sp>
      <p:sp>
        <p:nvSpPr>
          <p:cNvPr id="12" name="Rectangle 11"/>
          <p:cNvSpPr/>
          <p:nvPr/>
        </p:nvSpPr>
        <p:spPr>
          <a:xfrm>
            <a:off x="857224" y="2643182"/>
            <a:ext cx="6643734" cy="369332"/>
          </a:xfrm>
          <a:prstGeom prst="rect">
            <a:avLst/>
          </a:prstGeom>
        </p:spPr>
        <p:txBody>
          <a:bodyPr wrap="square">
            <a:spAutoFit/>
          </a:bodyPr>
          <a:lstStyle/>
          <a:p>
            <a:r>
              <a:rPr lang="en-US" dirty="0" smtClean="0"/>
              <a:t>2- PIMS : </a:t>
            </a:r>
            <a:r>
              <a:rPr lang="en-US" dirty="0" smtClean="0">
                <a:hlinkClick r:id="rId3" action="ppaction://hlinkpres?slideindex=12&amp;slidetitle=Diapositive 12"/>
              </a:rPr>
              <a:t>04 teams </a:t>
            </a:r>
            <a:r>
              <a:rPr lang="en-US" dirty="0" smtClean="0"/>
              <a:t>(04 members) to build a questionnaire </a:t>
            </a:r>
            <a:endParaRPr lang="fr-FR" dirty="0"/>
          </a:p>
        </p:txBody>
      </p:sp>
      <p:sp>
        <p:nvSpPr>
          <p:cNvPr id="13" name="Rectangle 12"/>
          <p:cNvSpPr/>
          <p:nvPr/>
        </p:nvSpPr>
        <p:spPr>
          <a:xfrm>
            <a:off x="857224" y="3071810"/>
            <a:ext cx="6643734" cy="369332"/>
          </a:xfrm>
          <a:prstGeom prst="rect">
            <a:avLst/>
          </a:prstGeom>
        </p:spPr>
        <p:txBody>
          <a:bodyPr wrap="square">
            <a:spAutoFit/>
          </a:bodyPr>
          <a:lstStyle/>
          <a:p>
            <a:r>
              <a:rPr lang="en-US" dirty="0" smtClean="0"/>
              <a:t>3- Point 3 : use the questionnaire of the last triennium one  </a:t>
            </a:r>
            <a:endParaRPr lang="fr-FR" dirty="0"/>
          </a:p>
        </p:txBody>
      </p:sp>
      <p:sp>
        <p:nvSpPr>
          <p:cNvPr id="14" name="Rectangle 13"/>
          <p:cNvSpPr/>
          <p:nvPr/>
        </p:nvSpPr>
        <p:spPr>
          <a:xfrm>
            <a:off x="857224" y="3500438"/>
            <a:ext cx="6643734" cy="369332"/>
          </a:xfrm>
          <a:prstGeom prst="rect">
            <a:avLst/>
          </a:prstGeom>
        </p:spPr>
        <p:txBody>
          <a:bodyPr wrap="square">
            <a:spAutoFit/>
          </a:bodyPr>
          <a:lstStyle/>
          <a:p>
            <a:r>
              <a:rPr lang="en-US" dirty="0" smtClean="0"/>
              <a:t>4- Point 4 and 5 : the 04 teams to build the questionnaire</a:t>
            </a:r>
            <a:endParaRPr lang="fr-FR" dirty="0"/>
          </a:p>
        </p:txBody>
      </p:sp>
      <p:sp>
        <p:nvSpPr>
          <p:cNvPr id="15" name="Rectangle 14"/>
          <p:cNvSpPr/>
          <p:nvPr/>
        </p:nvSpPr>
        <p:spPr>
          <a:xfrm>
            <a:off x="857224" y="3929066"/>
            <a:ext cx="6643734" cy="369332"/>
          </a:xfrm>
          <a:prstGeom prst="rect">
            <a:avLst/>
          </a:prstGeom>
        </p:spPr>
        <p:txBody>
          <a:bodyPr wrap="square">
            <a:spAutoFit/>
          </a:bodyPr>
          <a:lstStyle/>
          <a:p>
            <a:r>
              <a:rPr lang="en-US" dirty="0" smtClean="0"/>
              <a:t>5- Point 6: is included in the PIMS</a:t>
            </a: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3" name="Picture 4" descr="C:\Users\KZ1058\AppData\Local\Microsoft\Windows\Temporary Internet Files\Content.Outlook\ADWZTOLY\1_New IGU logo.jpg"/>
          <p:cNvPicPr>
            <a:picLocks noChangeAspect="1" noChangeArrowheads="1"/>
          </p:cNvPicPr>
          <p:nvPr/>
        </p:nvPicPr>
        <p:blipFill>
          <a:blip r:embed="rId2" cstate="print"/>
          <a:srcRect/>
          <a:stretch>
            <a:fillRect/>
          </a:stretch>
        </p:blipFill>
        <p:spPr bwMode="auto">
          <a:xfrm>
            <a:off x="7643813" y="0"/>
            <a:ext cx="1500187" cy="1084263"/>
          </a:xfrm>
          <a:prstGeom prst="rect">
            <a:avLst/>
          </a:prstGeom>
          <a:noFill/>
          <a:ln w="9525">
            <a:noFill/>
            <a:miter lim="800000"/>
            <a:headEnd/>
            <a:tailEnd/>
          </a:ln>
        </p:spPr>
      </p:pic>
      <p:sp>
        <p:nvSpPr>
          <p:cNvPr id="6" name="Rectangle 5"/>
          <p:cNvSpPr/>
          <p:nvPr/>
        </p:nvSpPr>
        <p:spPr>
          <a:xfrm>
            <a:off x="500034" y="6396335"/>
            <a:ext cx="7715304" cy="307777"/>
          </a:xfrm>
          <a:prstGeom prst="rect">
            <a:avLst/>
          </a:prstGeom>
        </p:spPr>
        <p:txBody>
          <a:bodyPr wrap="square">
            <a:spAutoFit/>
          </a:bodyPr>
          <a:lstStyle/>
          <a:p>
            <a:pPr lvl="0" algn="just" eaLnBrk="0" fontAlgn="base" hangingPunct="0">
              <a:spcBef>
                <a:spcPct val="0"/>
              </a:spcBef>
              <a:spcAft>
                <a:spcPct val="0"/>
              </a:spcAft>
              <a:tabLst>
                <a:tab pos="457200" algn="l"/>
              </a:tabLst>
            </a:pPr>
            <a:r>
              <a:rPr lang="en-US" sz="1400" b="1" dirty="0">
                <a:solidFill>
                  <a:schemeClr val="bg1">
                    <a:lumMod val="65000"/>
                  </a:schemeClr>
                </a:solidFill>
                <a:latin typeface="Arial" pitchFamily="34" charset="0"/>
                <a:ea typeface="Times New Roman" pitchFamily="18" charset="0"/>
                <a:cs typeface="Arial" pitchFamily="34" charset="0"/>
              </a:rPr>
              <a:t>Study Group 3.2 “Integrity Management System”</a:t>
            </a:r>
            <a:endParaRPr lang="fr-FR" sz="1400" b="1" dirty="0">
              <a:solidFill>
                <a:schemeClr val="bg1">
                  <a:lumMod val="65000"/>
                </a:schemeClr>
              </a:solidFill>
              <a:latin typeface="Arial" pitchFamily="34" charset="0"/>
              <a:ea typeface="Times New Roman" pitchFamily="18" charset="0"/>
              <a:cs typeface="Arial" pitchFamily="34" charset="0"/>
            </a:endParaRPr>
          </a:p>
        </p:txBody>
      </p:sp>
      <p:sp>
        <p:nvSpPr>
          <p:cNvPr id="4" name="Rectangle 3"/>
          <p:cNvSpPr/>
          <p:nvPr/>
        </p:nvSpPr>
        <p:spPr>
          <a:xfrm>
            <a:off x="571472" y="500042"/>
            <a:ext cx="3070071" cy="369332"/>
          </a:xfrm>
          <a:prstGeom prst="rect">
            <a:avLst/>
          </a:prstGeom>
        </p:spPr>
        <p:txBody>
          <a:bodyPr wrap="none">
            <a:spAutoFit/>
          </a:bodyPr>
          <a:lstStyle/>
          <a:p>
            <a:pPr algn="just"/>
            <a:r>
              <a:rPr lang="en-US" b="1" dirty="0" smtClean="0">
                <a:latin typeface="Arial" pitchFamily="34" charset="0"/>
                <a:ea typeface="Times New Roman" pitchFamily="18" charset="0"/>
                <a:cs typeface="Arial" pitchFamily="34" charset="0"/>
              </a:rPr>
              <a:t>8- Milestone /task diagram</a:t>
            </a:r>
            <a:endParaRPr lang="en-US" b="1" dirty="0">
              <a:latin typeface="Arial" pitchFamily="34" charset="0"/>
              <a:ea typeface="Times New Roman" pitchFamily="18" charset="0"/>
              <a:cs typeface="Arial" pitchFamily="34" charset="0"/>
            </a:endParaRPr>
          </a:p>
        </p:txBody>
      </p:sp>
      <p:graphicFrame>
        <p:nvGraphicFramePr>
          <p:cNvPr id="5" name="Tableau 4"/>
          <p:cNvGraphicFramePr>
            <a:graphicFrameLocks noGrp="1"/>
          </p:cNvGraphicFramePr>
          <p:nvPr/>
        </p:nvGraphicFramePr>
        <p:xfrm>
          <a:off x="824565" y="1631147"/>
          <a:ext cx="7676525" cy="4226745"/>
        </p:xfrm>
        <a:graphic>
          <a:graphicData uri="http://schemas.openxmlformats.org/drawingml/2006/table">
            <a:tbl>
              <a:tblPr/>
              <a:tblGrid>
                <a:gridCol w="2412000"/>
                <a:gridCol w="438143"/>
                <a:gridCol w="438762"/>
                <a:gridCol w="438762"/>
                <a:gridCol w="438762"/>
                <a:gridCol w="438762"/>
                <a:gridCol w="438762"/>
                <a:gridCol w="438762"/>
                <a:gridCol w="438762"/>
                <a:gridCol w="438762"/>
                <a:gridCol w="438762"/>
                <a:gridCol w="438762"/>
                <a:gridCol w="438762"/>
              </a:tblGrid>
              <a:tr h="281783">
                <a:tc>
                  <a:txBody>
                    <a:bodyPr/>
                    <a:lstStyle/>
                    <a:p>
                      <a:pPr algn="ctr">
                        <a:lnSpc>
                          <a:spcPct val="115000"/>
                        </a:lnSpc>
                        <a:spcAft>
                          <a:spcPts val="0"/>
                        </a:spcAft>
                      </a:pPr>
                      <a:r>
                        <a:rPr lang="en-US" sz="1600" b="1" dirty="0">
                          <a:latin typeface="Arial Narrow"/>
                          <a:ea typeface="Calibri"/>
                          <a:cs typeface="AkzidenzGrotesk-Light"/>
                        </a:rPr>
                        <a:t>Year </a:t>
                      </a:r>
                      <a:endParaRPr lang="fr-FR" sz="1600" b="1" dirty="0">
                        <a:latin typeface="Calibri"/>
                        <a:ea typeface="Calibri"/>
                        <a:cs typeface="Times New Roman"/>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en-US" sz="1600" b="1" dirty="0">
                          <a:latin typeface="Arial Narrow"/>
                          <a:ea typeface="Calibri"/>
                          <a:cs typeface="AkzidenzGrotesk-Light"/>
                        </a:rPr>
                        <a:t>2012</a:t>
                      </a:r>
                      <a:endParaRPr lang="fr-FR" sz="1600" b="1" dirty="0">
                        <a:latin typeface="Calibri"/>
                        <a:ea typeface="Calibri"/>
                        <a:cs typeface="Times New Roman"/>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gridSpan="4">
                  <a:txBody>
                    <a:bodyPr/>
                    <a:lstStyle/>
                    <a:p>
                      <a:pPr algn="ctr">
                        <a:lnSpc>
                          <a:spcPct val="115000"/>
                        </a:lnSpc>
                        <a:spcAft>
                          <a:spcPts val="0"/>
                        </a:spcAft>
                      </a:pPr>
                      <a:r>
                        <a:rPr lang="en-US" sz="1600" b="1" dirty="0">
                          <a:latin typeface="Arial Narrow"/>
                          <a:ea typeface="Calibri"/>
                          <a:cs typeface="AkzidenzGrotesk-Light"/>
                        </a:rPr>
                        <a:t>2013</a:t>
                      </a:r>
                      <a:endParaRPr lang="fr-FR" sz="1600" b="1" dirty="0">
                        <a:latin typeface="Calibri"/>
                        <a:ea typeface="Calibri"/>
                        <a:cs typeface="Times New Roman"/>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gridSpan="4">
                  <a:txBody>
                    <a:bodyPr/>
                    <a:lstStyle/>
                    <a:p>
                      <a:pPr algn="ctr">
                        <a:lnSpc>
                          <a:spcPct val="115000"/>
                        </a:lnSpc>
                        <a:spcAft>
                          <a:spcPts val="0"/>
                        </a:spcAft>
                      </a:pPr>
                      <a:r>
                        <a:rPr lang="en-US" sz="1600" b="1" dirty="0">
                          <a:latin typeface="Arial Narrow"/>
                          <a:ea typeface="Calibri"/>
                          <a:cs typeface="AkzidenzGrotesk-Light"/>
                        </a:rPr>
                        <a:t>2014</a:t>
                      </a:r>
                      <a:endParaRPr lang="fr-FR" sz="1600" b="1" dirty="0">
                        <a:latin typeface="Calibri"/>
                        <a:ea typeface="Calibri"/>
                        <a:cs typeface="Times New Roman"/>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c hMerge="1">
                  <a:txBody>
                    <a:bodyPr/>
                    <a:lstStyle/>
                    <a:p>
                      <a:endParaRPr lang="fr-FR"/>
                    </a:p>
                  </a:txBody>
                  <a:tcPr/>
                </a:tc>
                <a:tc hMerge="1">
                  <a:txBody>
                    <a:bodyPr/>
                    <a:lstStyle/>
                    <a:p>
                      <a:endParaRPr lang="fr-FR"/>
                    </a:p>
                  </a:txBody>
                  <a:tcPr/>
                </a:tc>
                <a:tc gridSpan="2">
                  <a:txBody>
                    <a:bodyPr/>
                    <a:lstStyle/>
                    <a:p>
                      <a:pPr algn="ctr">
                        <a:lnSpc>
                          <a:spcPct val="115000"/>
                        </a:lnSpc>
                        <a:spcAft>
                          <a:spcPts val="0"/>
                        </a:spcAft>
                      </a:pPr>
                      <a:r>
                        <a:rPr lang="en-US" sz="1600" b="1">
                          <a:latin typeface="Arial Narrow"/>
                          <a:ea typeface="Calibri"/>
                          <a:cs typeface="AkzidenzGrotesk-Light"/>
                        </a:rPr>
                        <a:t>2015</a:t>
                      </a:r>
                      <a:endParaRPr lang="fr-FR" sz="1600" b="1">
                        <a:latin typeface="Calibri"/>
                        <a:ea typeface="Calibri"/>
                        <a:cs typeface="Times New Roman"/>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tr>
              <a:tr h="281783">
                <a:tc>
                  <a:txBody>
                    <a:bodyPr/>
                    <a:lstStyle/>
                    <a:p>
                      <a:pPr algn="ctr">
                        <a:lnSpc>
                          <a:spcPct val="115000"/>
                        </a:lnSpc>
                        <a:spcAft>
                          <a:spcPts val="0"/>
                        </a:spcAft>
                      </a:pPr>
                      <a:r>
                        <a:rPr lang="en-US" sz="1600" b="1" dirty="0">
                          <a:latin typeface="Arial Narrow"/>
                          <a:ea typeface="Calibri"/>
                          <a:cs typeface="AkzidenzGrotesk-Light"/>
                        </a:rPr>
                        <a:t>Quarter </a:t>
                      </a:r>
                      <a:endParaRPr lang="fr-FR" sz="1600" b="1" dirty="0">
                        <a:latin typeface="Calibri"/>
                        <a:ea typeface="Calibri"/>
                        <a:cs typeface="Times New Roman"/>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b="1" dirty="0">
                          <a:latin typeface="Arial Narrow"/>
                          <a:ea typeface="Calibri"/>
                          <a:cs typeface="AkzidenzGrotesk-Light"/>
                        </a:rPr>
                        <a:t>Q3</a:t>
                      </a:r>
                      <a:endParaRPr lang="fr-FR" sz="1600" b="1" dirty="0">
                        <a:latin typeface="Calibri"/>
                        <a:ea typeface="Calibri"/>
                        <a:cs typeface="Times New Roman"/>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b="1" dirty="0">
                          <a:latin typeface="Arial Narrow"/>
                          <a:ea typeface="Calibri"/>
                          <a:cs typeface="AkzidenzGrotesk-Light"/>
                        </a:rPr>
                        <a:t>Q4</a:t>
                      </a:r>
                      <a:endParaRPr lang="fr-FR" sz="1600" b="1" dirty="0">
                        <a:latin typeface="Calibri"/>
                        <a:ea typeface="Calibri"/>
                        <a:cs typeface="Times New Roman"/>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b="1" dirty="0">
                          <a:latin typeface="Arial Narrow"/>
                          <a:ea typeface="Calibri"/>
                          <a:cs typeface="AkzidenzGrotesk-Light"/>
                        </a:rPr>
                        <a:t>Q1</a:t>
                      </a:r>
                      <a:endParaRPr lang="fr-FR" sz="1600" b="1" dirty="0">
                        <a:latin typeface="Calibri"/>
                        <a:ea typeface="Calibri"/>
                        <a:cs typeface="Times New Roman"/>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b="1" dirty="0">
                          <a:latin typeface="Arial Narrow"/>
                          <a:ea typeface="Calibri"/>
                          <a:cs typeface="AkzidenzGrotesk-Light"/>
                        </a:rPr>
                        <a:t>Q2</a:t>
                      </a:r>
                      <a:endParaRPr lang="fr-FR" sz="1600" b="1" dirty="0">
                        <a:latin typeface="Calibri"/>
                        <a:ea typeface="Calibri"/>
                        <a:cs typeface="Times New Roman"/>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b="1">
                          <a:latin typeface="Arial Narrow"/>
                          <a:ea typeface="Calibri"/>
                          <a:cs typeface="AkzidenzGrotesk-Light"/>
                        </a:rPr>
                        <a:t>Q3</a:t>
                      </a:r>
                      <a:endParaRPr lang="fr-FR" sz="1600" b="1">
                        <a:latin typeface="Calibri"/>
                        <a:ea typeface="Calibri"/>
                        <a:cs typeface="Times New Roman"/>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b="1">
                          <a:latin typeface="Arial Narrow"/>
                          <a:ea typeface="Calibri"/>
                          <a:cs typeface="AkzidenzGrotesk-Light"/>
                        </a:rPr>
                        <a:t>Q4</a:t>
                      </a:r>
                      <a:endParaRPr lang="fr-FR" sz="1600" b="1">
                        <a:latin typeface="Calibri"/>
                        <a:ea typeface="Calibri"/>
                        <a:cs typeface="Times New Roman"/>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b="1">
                          <a:latin typeface="Arial Narrow"/>
                          <a:ea typeface="Calibri"/>
                          <a:cs typeface="AkzidenzGrotesk-Light"/>
                        </a:rPr>
                        <a:t>Q1</a:t>
                      </a:r>
                      <a:endParaRPr lang="fr-FR" sz="1600" b="1">
                        <a:latin typeface="Calibri"/>
                        <a:ea typeface="Calibri"/>
                        <a:cs typeface="Times New Roman"/>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b="1">
                          <a:latin typeface="Arial Narrow"/>
                          <a:ea typeface="Calibri"/>
                          <a:cs typeface="AkzidenzGrotesk-Light"/>
                        </a:rPr>
                        <a:t>Q2</a:t>
                      </a:r>
                      <a:endParaRPr lang="fr-FR" sz="1600" b="1">
                        <a:latin typeface="Calibri"/>
                        <a:ea typeface="Calibri"/>
                        <a:cs typeface="Times New Roman"/>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b="1" dirty="0">
                          <a:latin typeface="Arial Narrow"/>
                          <a:ea typeface="Calibri"/>
                          <a:cs typeface="AkzidenzGrotesk-Light"/>
                        </a:rPr>
                        <a:t>Q3</a:t>
                      </a:r>
                      <a:endParaRPr lang="fr-FR" sz="1600" b="1" dirty="0">
                        <a:latin typeface="Calibri"/>
                        <a:ea typeface="Calibri"/>
                        <a:cs typeface="Times New Roman"/>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b="1" dirty="0">
                          <a:latin typeface="Arial Narrow"/>
                          <a:ea typeface="Calibri"/>
                          <a:cs typeface="AkzidenzGrotesk-Light"/>
                        </a:rPr>
                        <a:t>Q4</a:t>
                      </a:r>
                      <a:endParaRPr lang="fr-FR" sz="1600" b="1" dirty="0">
                        <a:latin typeface="Calibri"/>
                        <a:ea typeface="Calibri"/>
                        <a:cs typeface="Times New Roman"/>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b="1" dirty="0">
                          <a:latin typeface="Arial Narrow"/>
                          <a:ea typeface="Calibri"/>
                          <a:cs typeface="AkzidenzGrotesk-Light"/>
                        </a:rPr>
                        <a:t>Q1</a:t>
                      </a:r>
                      <a:endParaRPr lang="fr-FR" sz="1600" b="1" dirty="0">
                        <a:latin typeface="Calibri"/>
                        <a:ea typeface="Calibri"/>
                        <a:cs typeface="Times New Roman"/>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b="1" dirty="0">
                          <a:latin typeface="Arial Narrow"/>
                          <a:ea typeface="Calibri"/>
                          <a:cs typeface="AkzidenzGrotesk-Light"/>
                        </a:rPr>
                        <a:t>Q2</a:t>
                      </a:r>
                      <a:endParaRPr lang="fr-FR" sz="1600" b="1" dirty="0">
                        <a:latin typeface="Calibri"/>
                        <a:ea typeface="Calibri"/>
                        <a:cs typeface="Times New Roman"/>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783">
                <a:tc>
                  <a:txBody>
                    <a:bodyPr/>
                    <a:lstStyle/>
                    <a:p>
                      <a:pPr algn="ctr">
                        <a:lnSpc>
                          <a:spcPct val="115000"/>
                        </a:lnSpc>
                        <a:spcAft>
                          <a:spcPts val="0"/>
                        </a:spcAft>
                      </a:pPr>
                      <a:r>
                        <a:rPr lang="en-US" sz="1600" b="1" dirty="0" smtClean="0">
                          <a:latin typeface="Arial Narrow"/>
                          <a:ea typeface="Calibri"/>
                          <a:cs typeface="AkzidenzGrotesk-Light"/>
                        </a:rPr>
                        <a:t>WOC 3 Meetings</a:t>
                      </a:r>
                      <a:endParaRPr lang="fr-FR" sz="1600" b="1" dirty="0">
                        <a:latin typeface="Calibri"/>
                        <a:ea typeface="Calibri"/>
                        <a:cs typeface="Times New Roman"/>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dirty="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783">
                <a:tc>
                  <a:txBody>
                    <a:bodyPr/>
                    <a:lstStyle/>
                    <a:p>
                      <a:pPr algn="ctr">
                        <a:lnSpc>
                          <a:spcPct val="115000"/>
                        </a:lnSpc>
                        <a:spcAft>
                          <a:spcPts val="0"/>
                        </a:spcAft>
                      </a:pPr>
                      <a:r>
                        <a:rPr lang="en-GB" sz="1600" b="1" dirty="0">
                          <a:latin typeface="Arial Narrow"/>
                          <a:ea typeface="Calibri"/>
                          <a:cs typeface="AkzidenzGrotesk-Light"/>
                        </a:rPr>
                        <a:t>Milestones/tasks</a:t>
                      </a:r>
                      <a:endParaRPr lang="fr-FR" sz="1600" b="1" dirty="0">
                        <a:latin typeface="Calibri"/>
                        <a:ea typeface="Calibri"/>
                        <a:cs typeface="Times New Roman"/>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2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dirty="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783">
                <a:tc>
                  <a:txBody>
                    <a:bodyPr/>
                    <a:lstStyle/>
                    <a:p>
                      <a:pPr>
                        <a:lnSpc>
                          <a:spcPct val="115000"/>
                        </a:lnSpc>
                        <a:spcAft>
                          <a:spcPts val="0"/>
                        </a:spcAft>
                      </a:pPr>
                      <a:r>
                        <a:rPr lang="en-US" sz="1600" dirty="0" smtClean="0"/>
                        <a:t>Database of IGU</a:t>
                      </a:r>
                      <a:r>
                        <a:rPr lang="en-US" sz="1600" baseline="0" dirty="0" smtClean="0"/>
                        <a:t> WOC 3</a:t>
                      </a:r>
                      <a:endParaRPr lang="en-US" sz="1600" dirty="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200" b="1" dirty="0" smtClean="0">
                          <a:latin typeface="Arial Narrow"/>
                          <a:ea typeface="Calibri"/>
                          <a:cs typeface="AkzidenzGrotesk-Light"/>
                        </a:rPr>
                        <a:t>30-11</a:t>
                      </a: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en-US" sz="1200" b="1" dirty="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en-US" sz="1600" dirty="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en-US" sz="1600" dirty="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en-US" sz="1600" dirty="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en-US" sz="1600" dirty="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en-US" sz="1600" dirty="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en-US" sz="1600" dirty="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en-US" sz="1600" dirty="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en-US" sz="1600" dirty="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en-US" sz="1600" dirty="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81783">
                <a:tc>
                  <a:txBody>
                    <a:bodyPr/>
                    <a:lstStyle/>
                    <a:p>
                      <a:pPr>
                        <a:lnSpc>
                          <a:spcPct val="115000"/>
                        </a:lnSpc>
                        <a:spcAft>
                          <a:spcPts val="0"/>
                        </a:spcAft>
                      </a:pPr>
                      <a:r>
                        <a:rPr lang="en-US" sz="1600" dirty="0" smtClean="0">
                          <a:latin typeface="Arial Narrow"/>
                          <a:ea typeface="Calibri"/>
                          <a:cs typeface="AkzidenzGrotesk-Light"/>
                        </a:rPr>
                        <a:t>Establishing</a:t>
                      </a:r>
                      <a:r>
                        <a:rPr lang="en-US" sz="1600" baseline="0" dirty="0" smtClean="0">
                          <a:latin typeface="Arial Narrow"/>
                          <a:ea typeface="Calibri"/>
                          <a:cs typeface="AkzidenzGrotesk-Light"/>
                        </a:rPr>
                        <a:t> the questionnaire</a:t>
                      </a:r>
                      <a:endParaRPr lang="en-US" sz="1600" dirty="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dirty="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dirty="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r>
                        <a:rPr lang="en-US" sz="1200" b="1" dirty="0" smtClean="0">
                          <a:latin typeface="Arial Narrow"/>
                          <a:ea typeface="Calibri"/>
                          <a:cs typeface="AkzidenzGrotesk-Light"/>
                        </a:rPr>
                        <a:t>20-01</a:t>
                      </a:r>
                      <a:endParaRPr lang="en-US" sz="1200" b="1" dirty="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783">
                <a:tc>
                  <a:txBody>
                    <a:bodyPr/>
                    <a:lstStyle/>
                    <a:p>
                      <a:pPr>
                        <a:lnSpc>
                          <a:spcPct val="115000"/>
                        </a:lnSpc>
                        <a:spcAft>
                          <a:spcPts val="0"/>
                        </a:spcAft>
                      </a:pPr>
                      <a:r>
                        <a:rPr lang="en-US" sz="1600" dirty="0" smtClean="0">
                          <a:latin typeface="Arial Narrow"/>
                          <a:ea typeface="Calibri"/>
                          <a:cs typeface="AkzidenzGrotesk-Light"/>
                        </a:rPr>
                        <a:t>Sending the questionnaire </a:t>
                      </a:r>
                      <a:endParaRPr lang="en-US" sz="1600" dirty="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200" b="1" dirty="0" smtClean="0">
                          <a:latin typeface="Arial Narrow"/>
                          <a:ea typeface="Calibri"/>
                          <a:cs typeface="AkzidenzGrotesk-Light"/>
                        </a:rPr>
                        <a:t>31-01</a:t>
                      </a:r>
                      <a:endParaRPr lang="en-US" sz="1200" b="1" dirty="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783">
                <a:tc>
                  <a:txBody>
                    <a:bodyPr/>
                    <a:lstStyle/>
                    <a:p>
                      <a:pPr>
                        <a:lnSpc>
                          <a:spcPct val="115000"/>
                        </a:lnSpc>
                        <a:spcAft>
                          <a:spcPts val="0"/>
                        </a:spcAft>
                      </a:pPr>
                      <a:r>
                        <a:rPr lang="en-US" sz="1600" dirty="0" smtClean="0">
                          <a:latin typeface="Arial Narrow"/>
                          <a:ea typeface="Calibri"/>
                          <a:cs typeface="AkzidenzGrotesk-Light"/>
                        </a:rPr>
                        <a:t>Reply of the questionnaire</a:t>
                      </a:r>
                      <a:endParaRPr lang="en-US" sz="1600" dirty="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dirty="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en-US" sz="1600" dirty="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en-US" sz="1600" dirty="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dirty="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783">
                <a:tc>
                  <a:txBody>
                    <a:bodyPr/>
                    <a:lstStyle/>
                    <a:p>
                      <a:pPr>
                        <a:lnSpc>
                          <a:spcPct val="115000"/>
                        </a:lnSpc>
                        <a:spcAft>
                          <a:spcPts val="0"/>
                        </a:spcAft>
                      </a:pPr>
                      <a:r>
                        <a:rPr lang="en-US" sz="1600" dirty="0" smtClean="0">
                          <a:latin typeface="Arial Narrow"/>
                          <a:ea typeface="Calibri"/>
                          <a:cs typeface="AkzidenzGrotesk-Light"/>
                        </a:rPr>
                        <a:t>Analysis of the questionnaire</a:t>
                      </a:r>
                      <a:endParaRPr lang="en-US" sz="1600" dirty="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dirty="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en-US" sz="1600" dirty="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0"/>
                        </a:spcAft>
                      </a:pPr>
                      <a:r>
                        <a:rPr lang="en-US" sz="1600" dirty="0" smtClean="0">
                          <a:latin typeface="Arial Narrow"/>
                          <a:ea typeface="Calibri"/>
                          <a:cs typeface="AkzidenzGrotesk-Light"/>
                        </a:rPr>
                        <a:t>P</a:t>
                      </a:r>
                      <a:endParaRPr lang="en-US" sz="1600" dirty="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0"/>
                        </a:spcAft>
                      </a:pPr>
                      <a:endParaRPr lang="en-US" sz="1600" dirty="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endParaRPr lang="en-US" sz="1600" dirty="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783">
                <a:tc>
                  <a:txBody>
                    <a:bodyPr/>
                    <a:lstStyle/>
                    <a:p>
                      <a:pPr>
                        <a:lnSpc>
                          <a:spcPct val="115000"/>
                        </a:lnSpc>
                        <a:spcAft>
                          <a:spcPts val="0"/>
                        </a:spcAft>
                      </a:pPr>
                      <a:r>
                        <a:rPr lang="en-US" sz="1600" dirty="0" smtClean="0">
                          <a:latin typeface="Arial Narrow"/>
                          <a:ea typeface="Calibri"/>
                          <a:cs typeface="AkzidenzGrotesk-Light"/>
                        </a:rPr>
                        <a:t>Progress report </a:t>
                      </a:r>
                      <a:endParaRPr lang="en-US" sz="1600" dirty="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dirty="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dirty="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nSpc>
                          <a:spcPct val="115000"/>
                        </a:lnSpc>
                        <a:spcAft>
                          <a:spcPts val="0"/>
                        </a:spcAft>
                      </a:pPr>
                      <a:endParaRPr lang="en-US" sz="1600" dirty="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dirty="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dirty="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783">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783">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783">
                <a:tc>
                  <a:txBody>
                    <a:bodyPr/>
                    <a:lstStyle/>
                    <a:p>
                      <a:pPr>
                        <a:lnSpc>
                          <a:spcPct val="115000"/>
                        </a:lnSpc>
                        <a:spcAft>
                          <a:spcPts val="0"/>
                        </a:spcAft>
                      </a:pPr>
                      <a:endParaRPr lang="en-US" sz="1600" dirty="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783">
                <a:tc>
                  <a:txBody>
                    <a:bodyPr/>
                    <a:lstStyle/>
                    <a:p>
                      <a:pPr>
                        <a:lnSpc>
                          <a:spcPct val="115000"/>
                        </a:lnSpc>
                        <a:spcAft>
                          <a:spcPts val="0"/>
                        </a:spcAft>
                      </a:pPr>
                      <a:r>
                        <a:rPr lang="en-US" sz="1600">
                          <a:latin typeface="Arial Narrow"/>
                          <a:ea typeface="Calibri"/>
                          <a:cs typeface="AkzidenzGrotesk-Light"/>
                        </a:rPr>
                        <a:t>IGU WGC report</a:t>
                      </a:r>
                      <a:endParaRPr lang="fr-FR" sz="1600">
                        <a:latin typeface="Calibri"/>
                        <a:ea typeface="Calibri"/>
                        <a:cs typeface="Times New Roman"/>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1783">
                <a:tc>
                  <a:txBody>
                    <a:bodyPr/>
                    <a:lstStyle/>
                    <a:p>
                      <a:pPr>
                        <a:lnSpc>
                          <a:spcPct val="115000"/>
                        </a:lnSpc>
                        <a:spcAft>
                          <a:spcPts val="0"/>
                        </a:spcAft>
                      </a:pPr>
                      <a:r>
                        <a:rPr lang="en-US" sz="1600" dirty="0">
                          <a:latin typeface="Arial Narrow"/>
                          <a:ea typeface="Calibri"/>
                          <a:cs typeface="AkzidenzGrotesk-Light"/>
                        </a:rPr>
                        <a:t>Presentation WGC</a:t>
                      </a:r>
                      <a:endParaRPr lang="fr-FR" sz="1600" dirty="0">
                        <a:latin typeface="Calibri"/>
                        <a:ea typeface="Calibri"/>
                        <a:cs typeface="Times New Roman"/>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US" sz="1600" dirty="0">
                        <a:latin typeface="Arial Narrow"/>
                        <a:ea typeface="Calibri"/>
                        <a:cs typeface="AkzidenzGrotesk-Light"/>
                      </a:endParaRPr>
                    </a:p>
                  </a:txBody>
                  <a:tcPr marL="50922" marR="509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3" name="Picture 4" descr="C:\Users\KZ1058\AppData\Local\Microsoft\Windows\Temporary Internet Files\Content.Outlook\ADWZTOLY\1_New IGU logo.jpg"/>
          <p:cNvPicPr>
            <a:picLocks noChangeAspect="1" noChangeArrowheads="1"/>
          </p:cNvPicPr>
          <p:nvPr/>
        </p:nvPicPr>
        <p:blipFill>
          <a:blip r:embed="rId2" cstate="print"/>
          <a:srcRect/>
          <a:stretch>
            <a:fillRect/>
          </a:stretch>
        </p:blipFill>
        <p:spPr bwMode="auto">
          <a:xfrm>
            <a:off x="7643813" y="0"/>
            <a:ext cx="1500187" cy="1084263"/>
          </a:xfrm>
          <a:prstGeom prst="rect">
            <a:avLst/>
          </a:prstGeom>
          <a:noFill/>
          <a:ln w="9525">
            <a:noFill/>
            <a:miter lim="800000"/>
            <a:headEnd/>
            <a:tailEnd/>
          </a:ln>
        </p:spPr>
      </p:pic>
      <p:sp>
        <p:nvSpPr>
          <p:cNvPr id="6" name="Rectangle 5"/>
          <p:cNvSpPr/>
          <p:nvPr/>
        </p:nvSpPr>
        <p:spPr>
          <a:xfrm>
            <a:off x="500034" y="6396335"/>
            <a:ext cx="7715304" cy="307777"/>
          </a:xfrm>
          <a:prstGeom prst="rect">
            <a:avLst/>
          </a:prstGeom>
        </p:spPr>
        <p:txBody>
          <a:bodyPr wrap="square">
            <a:spAutoFit/>
          </a:bodyPr>
          <a:lstStyle/>
          <a:p>
            <a:pPr lvl="0" algn="just" eaLnBrk="0" fontAlgn="base" hangingPunct="0">
              <a:spcBef>
                <a:spcPct val="0"/>
              </a:spcBef>
              <a:spcAft>
                <a:spcPct val="0"/>
              </a:spcAft>
              <a:tabLst>
                <a:tab pos="457200" algn="l"/>
              </a:tabLst>
            </a:pPr>
            <a:r>
              <a:rPr lang="en-US" sz="1400" b="1" dirty="0">
                <a:solidFill>
                  <a:schemeClr val="bg1">
                    <a:lumMod val="65000"/>
                  </a:schemeClr>
                </a:solidFill>
                <a:latin typeface="Arial" pitchFamily="34" charset="0"/>
                <a:ea typeface="Times New Roman" pitchFamily="18" charset="0"/>
                <a:cs typeface="Arial" pitchFamily="34" charset="0"/>
              </a:rPr>
              <a:t>Study Group 3.2 “Integrity Management System”</a:t>
            </a:r>
            <a:endParaRPr lang="fr-FR" sz="1400" b="1" dirty="0">
              <a:solidFill>
                <a:schemeClr val="bg1">
                  <a:lumMod val="65000"/>
                </a:schemeClr>
              </a:solidFill>
              <a:latin typeface="Arial" pitchFamily="34" charset="0"/>
              <a:ea typeface="Times New Roman" pitchFamily="18" charset="0"/>
              <a:cs typeface="Arial" pitchFamily="34" charset="0"/>
            </a:endParaRPr>
          </a:p>
        </p:txBody>
      </p:sp>
      <p:sp>
        <p:nvSpPr>
          <p:cNvPr id="4" name="Rectangle 3"/>
          <p:cNvSpPr/>
          <p:nvPr/>
        </p:nvSpPr>
        <p:spPr>
          <a:xfrm>
            <a:off x="642911" y="2635275"/>
            <a:ext cx="2916055" cy="369332"/>
          </a:xfrm>
          <a:prstGeom prst="rect">
            <a:avLst/>
          </a:prstGeom>
        </p:spPr>
        <p:txBody>
          <a:bodyPr wrap="none">
            <a:spAutoFit/>
          </a:bodyPr>
          <a:lstStyle/>
          <a:p>
            <a:r>
              <a:rPr lang="en-US" dirty="0" smtClean="0"/>
              <a:t>System management process</a:t>
            </a:r>
            <a:endParaRPr lang="fr-FR" dirty="0"/>
          </a:p>
        </p:txBody>
      </p:sp>
      <p:sp>
        <p:nvSpPr>
          <p:cNvPr id="5" name="Rectangle 1"/>
          <p:cNvSpPr>
            <a:spLocks noChangeArrowheads="1"/>
          </p:cNvSpPr>
          <p:nvPr/>
        </p:nvSpPr>
        <p:spPr bwMode="auto">
          <a:xfrm>
            <a:off x="928663" y="3001218"/>
            <a:ext cx="3857652"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08000" algn="l"/>
                <a:tab pos="900113" algn="l"/>
                <a:tab pos="5581650" algn="r"/>
              </a:tabLst>
            </a:pPr>
            <a:r>
              <a:rPr kumimoji="0" lang="en-US" sz="10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Management commitment	</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tabLst>
                <a:tab pos="508000" algn="l"/>
                <a:tab pos="900113" algn="l"/>
                <a:tab pos="5581650" algn="r"/>
              </a:tabLst>
            </a:pPr>
            <a:r>
              <a:rPr kumimoji="0" lang="en-US" sz="1000" b="0" i="0" u="none" strike="noStrike" cap="none" normalizeH="0" baseline="0" dirty="0" err="1" smtClean="0">
                <a:ln>
                  <a:noFill/>
                </a:ln>
                <a:solidFill>
                  <a:schemeClr val="tx1"/>
                </a:solidFill>
                <a:effectLst/>
                <a:latin typeface="Arial" pitchFamily="34" charset="0"/>
                <a:ea typeface="Times New Roman" pitchFamily="18" charset="0"/>
                <a:cs typeface="Times New Roman" pitchFamily="18" charset="0"/>
              </a:rPr>
              <a:t>Organisation</a:t>
            </a:r>
            <a:r>
              <a:rPr kumimoji="0" lang="en-US" sz="10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and responsibilities	</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tabLst>
                <a:tab pos="508000" algn="l"/>
                <a:tab pos="900113" algn="l"/>
                <a:tab pos="5581650" algn="r"/>
              </a:tabLst>
            </a:pPr>
            <a:r>
              <a:rPr kumimoji="0" lang="en-US" sz="10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Hazard identification and control	</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tabLst>
                <a:tab pos="508000" algn="l"/>
                <a:tab pos="900113" algn="l"/>
                <a:tab pos="5581650" algn="r"/>
              </a:tabLst>
            </a:pPr>
            <a:r>
              <a:rPr kumimoji="0" lang="en-US" sz="10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Planning and performance monitoring	</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228600" marR="0" lvl="0" indent="-228600" algn="l" defTabSz="914400" rtl="0" eaLnBrk="0" fontAlgn="base" latinLnBrk="0" hangingPunct="0">
              <a:lnSpc>
                <a:spcPct val="100000"/>
              </a:lnSpc>
              <a:spcBef>
                <a:spcPct val="0"/>
              </a:spcBef>
              <a:spcAft>
                <a:spcPct val="0"/>
              </a:spcAft>
              <a:buClrTx/>
              <a:buSzTx/>
              <a:tabLst>
                <a:tab pos="508000" algn="l"/>
                <a:tab pos="900113" algn="l"/>
                <a:tab pos="5581650" algn="r"/>
              </a:tabLst>
            </a:pPr>
            <a:r>
              <a:rPr kumimoji="0" lang="en-US" sz="10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Information management	</a:t>
            </a:r>
          </a:p>
          <a:p>
            <a:pPr marL="228600" marR="0" lvl="0" indent="-228600" algn="l" defTabSz="914400" rtl="0" eaLnBrk="0" fontAlgn="base" latinLnBrk="0" hangingPunct="0">
              <a:lnSpc>
                <a:spcPct val="100000"/>
              </a:lnSpc>
              <a:spcBef>
                <a:spcPct val="0"/>
              </a:spcBef>
              <a:spcAft>
                <a:spcPct val="0"/>
              </a:spcAft>
              <a:buClrTx/>
              <a:buSzTx/>
              <a:tabLst>
                <a:tab pos="508000" algn="l"/>
                <a:tab pos="900113" algn="l"/>
                <a:tab pos="5581650" algn="r"/>
              </a:tabLst>
            </a:pPr>
            <a:r>
              <a:rPr kumimoji="0" lang="en-US" sz="10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Audit</a:t>
            </a:r>
            <a:r>
              <a:rPr kumimoji="0" lang="fr-FR" sz="900" b="0" i="0" u="none" strike="noStrike" cap="none" normalizeH="0" baseline="0" dirty="0" smtClean="0">
                <a:ln>
                  <a:noFill/>
                </a:ln>
                <a:solidFill>
                  <a:schemeClr val="tx1"/>
                </a:solidFill>
                <a:effectLst/>
                <a:latin typeface="Arial" pitchFamily="34" charset="0"/>
                <a:cs typeface="Arial" pitchFamily="34" charset="0"/>
              </a:rPr>
              <a:t> </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6"/>
          <p:cNvSpPr/>
          <p:nvPr/>
        </p:nvSpPr>
        <p:spPr>
          <a:xfrm>
            <a:off x="571473" y="4072788"/>
            <a:ext cx="2382960" cy="369332"/>
          </a:xfrm>
          <a:prstGeom prst="rect">
            <a:avLst/>
          </a:prstGeom>
        </p:spPr>
        <p:txBody>
          <a:bodyPr wrap="none">
            <a:spAutoFit/>
          </a:bodyPr>
          <a:lstStyle/>
          <a:p>
            <a:r>
              <a:rPr lang="en-US" dirty="0" smtClean="0"/>
              <a:t>The equipment process</a:t>
            </a:r>
            <a:endParaRPr lang="fr-FR" dirty="0"/>
          </a:p>
        </p:txBody>
      </p:sp>
      <p:sp>
        <p:nvSpPr>
          <p:cNvPr id="8" name="Rectangle 7"/>
          <p:cNvSpPr/>
          <p:nvPr/>
        </p:nvSpPr>
        <p:spPr>
          <a:xfrm>
            <a:off x="785787" y="4429978"/>
            <a:ext cx="4572000" cy="1785104"/>
          </a:xfrm>
          <a:prstGeom prst="rect">
            <a:avLst/>
          </a:prstGeom>
        </p:spPr>
        <p:txBody>
          <a:bodyPr>
            <a:spAutoFit/>
          </a:bodyPr>
          <a:lstStyle/>
          <a:p>
            <a:pPr fontAlgn="base">
              <a:spcBef>
                <a:spcPct val="0"/>
              </a:spcBef>
              <a:spcAft>
                <a:spcPct val="0"/>
              </a:spcAft>
              <a:tabLst>
                <a:tab pos="508000" algn="l"/>
                <a:tab pos="900113" algn="l"/>
                <a:tab pos="5581650" algn="r"/>
              </a:tabLst>
            </a:pPr>
            <a:r>
              <a:rPr lang="fr-FR" sz="1000" b="1" dirty="0" smtClean="0">
                <a:latin typeface="Arial" pitchFamily="34" charset="0"/>
                <a:ea typeface="Times New Roman" pitchFamily="18" charset="0"/>
                <a:cs typeface="Times New Roman" pitchFamily="18" charset="0"/>
              </a:rPr>
              <a:t>The design management</a:t>
            </a:r>
            <a:r>
              <a:rPr lang="fr-FR" sz="1000" dirty="0" smtClean="0">
                <a:latin typeface="Arial" pitchFamily="34" charset="0"/>
                <a:ea typeface="Times New Roman" pitchFamily="18" charset="0"/>
                <a:cs typeface="Times New Roman" pitchFamily="18" charset="0"/>
              </a:rPr>
              <a:t>	</a:t>
            </a:r>
          </a:p>
          <a:p>
            <a:pPr fontAlgn="base">
              <a:spcBef>
                <a:spcPct val="0"/>
              </a:spcBef>
              <a:spcAft>
                <a:spcPct val="0"/>
              </a:spcAft>
              <a:tabLst>
                <a:tab pos="508000" algn="l"/>
                <a:tab pos="900113" algn="l"/>
                <a:tab pos="5581650" algn="r"/>
              </a:tabLst>
            </a:pPr>
            <a:r>
              <a:rPr lang="fr-FR" sz="1000" dirty="0" smtClean="0">
                <a:latin typeface="Arial" pitchFamily="34" charset="0"/>
                <a:ea typeface="Times New Roman" pitchFamily="18" charset="0"/>
                <a:cs typeface="Times New Roman" pitchFamily="18" charset="0"/>
              </a:rPr>
              <a:t>      Design </a:t>
            </a:r>
            <a:r>
              <a:rPr lang="fr-FR" sz="1000" dirty="0" err="1" smtClean="0">
                <a:latin typeface="Arial" pitchFamily="34" charset="0"/>
                <a:ea typeface="Times New Roman" pitchFamily="18" charset="0"/>
                <a:cs typeface="Times New Roman" pitchFamily="18" charset="0"/>
              </a:rPr>
              <a:t>principles</a:t>
            </a:r>
            <a:r>
              <a:rPr lang="fr-FR" sz="1000" dirty="0" smtClean="0">
                <a:latin typeface="Arial" pitchFamily="34" charset="0"/>
                <a:ea typeface="Times New Roman" pitchFamily="18" charset="0"/>
                <a:cs typeface="Times New Roman" pitchFamily="18" charset="0"/>
              </a:rPr>
              <a:t>	</a:t>
            </a:r>
          </a:p>
          <a:p>
            <a:pPr fontAlgn="base">
              <a:spcBef>
                <a:spcPct val="0"/>
              </a:spcBef>
              <a:spcAft>
                <a:spcPct val="0"/>
              </a:spcAft>
              <a:tabLst>
                <a:tab pos="508000" algn="l"/>
                <a:tab pos="900113" algn="l"/>
                <a:tab pos="5581650" algn="r"/>
              </a:tabLst>
            </a:pPr>
            <a:r>
              <a:rPr lang="fr-FR" sz="1000" dirty="0" smtClean="0">
                <a:latin typeface="Arial" pitchFamily="34" charset="0"/>
                <a:ea typeface="Times New Roman" pitchFamily="18" charset="0"/>
                <a:cs typeface="Times New Roman" pitchFamily="18" charset="0"/>
              </a:rPr>
              <a:t>    . The Standards	</a:t>
            </a:r>
          </a:p>
          <a:p>
            <a:pPr fontAlgn="base">
              <a:spcBef>
                <a:spcPct val="0"/>
              </a:spcBef>
              <a:spcAft>
                <a:spcPct val="0"/>
              </a:spcAft>
              <a:tabLst>
                <a:tab pos="508000" algn="l"/>
                <a:tab pos="900113" algn="l"/>
                <a:tab pos="5581650" algn="r"/>
              </a:tabLst>
            </a:pPr>
            <a:r>
              <a:rPr lang="fr-FR" sz="1000" dirty="0" smtClean="0">
                <a:latin typeface="Arial" pitchFamily="34" charset="0"/>
                <a:ea typeface="Times New Roman" pitchFamily="18" charset="0"/>
                <a:cs typeface="Times New Roman" pitchFamily="18" charset="0"/>
              </a:rPr>
              <a:t>      The design supervision	</a:t>
            </a:r>
          </a:p>
          <a:p>
            <a:pPr fontAlgn="base">
              <a:spcBef>
                <a:spcPct val="0"/>
              </a:spcBef>
              <a:spcAft>
                <a:spcPct val="0"/>
              </a:spcAft>
              <a:tabLst>
                <a:tab pos="508000" algn="l"/>
                <a:tab pos="900113" algn="l"/>
                <a:tab pos="5581650" algn="r"/>
              </a:tabLst>
            </a:pPr>
            <a:r>
              <a:rPr lang="fr-FR" sz="1000" dirty="0" smtClean="0">
                <a:latin typeface="Arial" pitchFamily="34" charset="0"/>
                <a:ea typeface="Times New Roman" pitchFamily="18" charset="0"/>
                <a:cs typeface="Times New Roman" pitchFamily="18" charset="0"/>
              </a:rPr>
              <a:t> .    Design </a:t>
            </a:r>
            <a:r>
              <a:rPr lang="fr-FR" sz="1000" dirty="0" err="1" smtClean="0">
                <a:latin typeface="Arial" pitchFamily="34" charset="0"/>
                <a:ea typeface="Times New Roman" pitchFamily="18" charset="0"/>
                <a:cs typeface="Times New Roman" pitchFamily="18" charset="0"/>
              </a:rPr>
              <a:t>overview</a:t>
            </a:r>
            <a:r>
              <a:rPr lang="fr-FR" sz="1000" dirty="0" smtClean="0">
                <a:latin typeface="Arial" pitchFamily="34" charset="0"/>
                <a:ea typeface="Times New Roman" pitchFamily="18" charset="0"/>
                <a:cs typeface="Times New Roman" pitchFamily="18" charset="0"/>
              </a:rPr>
              <a:t>	</a:t>
            </a:r>
          </a:p>
          <a:p>
            <a:pPr fontAlgn="base">
              <a:spcBef>
                <a:spcPct val="0"/>
              </a:spcBef>
              <a:spcAft>
                <a:spcPct val="0"/>
              </a:spcAft>
              <a:tabLst>
                <a:tab pos="508000" algn="l"/>
                <a:tab pos="900113" algn="l"/>
                <a:tab pos="5581650" algn="r"/>
              </a:tabLst>
            </a:pPr>
            <a:r>
              <a:rPr lang="fr-FR" sz="1000" dirty="0" smtClean="0">
                <a:latin typeface="Arial" pitchFamily="34" charset="0"/>
                <a:ea typeface="Times New Roman" pitchFamily="18" charset="0"/>
                <a:cs typeface="Times New Roman" pitchFamily="18" charset="0"/>
              </a:rPr>
              <a:t>     The design </a:t>
            </a:r>
            <a:r>
              <a:rPr lang="fr-FR" sz="1000" dirty="0" err="1" smtClean="0">
                <a:latin typeface="Arial" pitchFamily="34" charset="0"/>
                <a:ea typeface="Times New Roman" pitchFamily="18" charset="0"/>
                <a:cs typeface="Times New Roman" pitchFamily="18" charset="0"/>
              </a:rPr>
              <a:t>review</a:t>
            </a:r>
            <a:r>
              <a:rPr lang="fr-FR" sz="1000" dirty="0" smtClean="0">
                <a:latin typeface="Arial" pitchFamily="34" charset="0"/>
                <a:ea typeface="Times New Roman" pitchFamily="18" charset="0"/>
                <a:cs typeface="Times New Roman" pitchFamily="18" charset="0"/>
              </a:rPr>
              <a:t>	</a:t>
            </a:r>
          </a:p>
          <a:p>
            <a:pPr fontAlgn="base">
              <a:spcBef>
                <a:spcPct val="0"/>
              </a:spcBef>
              <a:spcAft>
                <a:spcPct val="0"/>
              </a:spcAft>
              <a:tabLst>
                <a:tab pos="900113" algn="l"/>
                <a:tab pos="5581650" algn="r"/>
              </a:tabLst>
            </a:pPr>
            <a:r>
              <a:rPr lang="fr-FR" sz="1000" b="1" dirty="0" smtClean="0">
                <a:latin typeface="Arial" pitchFamily="34" charset="0"/>
                <a:ea typeface="Times New Roman" pitchFamily="18" charset="0"/>
                <a:cs typeface="Times New Roman" pitchFamily="18" charset="0"/>
              </a:rPr>
              <a:t>The construction management</a:t>
            </a:r>
            <a:r>
              <a:rPr lang="fr-FR" sz="1000" dirty="0" smtClean="0">
                <a:latin typeface="Arial" pitchFamily="34" charset="0"/>
                <a:ea typeface="Times New Roman" pitchFamily="18" charset="0"/>
                <a:cs typeface="Times New Roman" pitchFamily="18" charset="0"/>
              </a:rPr>
              <a:t>	</a:t>
            </a:r>
          </a:p>
          <a:p>
            <a:pPr fontAlgn="base">
              <a:spcBef>
                <a:spcPct val="0"/>
              </a:spcBef>
              <a:spcAft>
                <a:spcPct val="0"/>
              </a:spcAft>
              <a:tabLst>
                <a:tab pos="508000" algn="l"/>
                <a:tab pos="900113" algn="l"/>
                <a:tab pos="5581650" algn="r"/>
              </a:tabLst>
            </a:pPr>
            <a:r>
              <a:rPr lang="fr-FR" sz="1000" dirty="0" smtClean="0">
                <a:latin typeface="Arial" pitchFamily="34" charset="0"/>
                <a:ea typeface="Times New Roman" pitchFamily="18" charset="0"/>
                <a:cs typeface="Times New Roman" pitchFamily="18" charset="0"/>
              </a:rPr>
              <a:t>   . Construction </a:t>
            </a:r>
            <a:r>
              <a:rPr lang="fr-FR" sz="1000" dirty="0" err="1" smtClean="0">
                <a:latin typeface="Arial" pitchFamily="34" charset="0"/>
                <a:ea typeface="Times New Roman" pitchFamily="18" charset="0"/>
                <a:cs typeface="Times New Roman" pitchFamily="18" charset="0"/>
              </a:rPr>
              <a:t>principles</a:t>
            </a:r>
            <a:r>
              <a:rPr lang="fr-FR" sz="1000" dirty="0" smtClean="0">
                <a:latin typeface="Arial" pitchFamily="34" charset="0"/>
                <a:ea typeface="Times New Roman" pitchFamily="18" charset="0"/>
                <a:cs typeface="Times New Roman" pitchFamily="18" charset="0"/>
              </a:rPr>
              <a:t>	</a:t>
            </a:r>
          </a:p>
          <a:p>
            <a:pPr fontAlgn="base">
              <a:spcBef>
                <a:spcPct val="0"/>
              </a:spcBef>
              <a:spcAft>
                <a:spcPct val="0"/>
              </a:spcAft>
              <a:tabLst>
                <a:tab pos="508000" algn="l"/>
                <a:tab pos="900113" algn="l"/>
                <a:tab pos="5581650" algn="r"/>
              </a:tabLst>
            </a:pPr>
            <a:r>
              <a:rPr lang="fr-FR" sz="1000" dirty="0" smtClean="0">
                <a:latin typeface="Arial" pitchFamily="34" charset="0"/>
                <a:ea typeface="Times New Roman" pitchFamily="18" charset="0"/>
                <a:cs typeface="Times New Roman" pitchFamily="18" charset="0"/>
              </a:rPr>
              <a:t>   . The construction supervision	</a:t>
            </a:r>
          </a:p>
          <a:p>
            <a:pPr fontAlgn="base">
              <a:spcBef>
                <a:spcPct val="0"/>
              </a:spcBef>
              <a:spcAft>
                <a:spcPct val="0"/>
              </a:spcAft>
              <a:tabLst>
                <a:tab pos="508000" algn="l"/>
                <a:tab pos="900113" algn="l"/>
                <a:tab pos="5581650" algn="r"/>
              </a:tabLst>
            </a:pPr>
            <a:r>
              <a:rPr lang="fr-FR" sz="1000" dirty="0" smtClean="0">
                <a:latin typeface="Arial" pitchFamily="34" charset="0"/>
                <a:ea typeface="Times New Roman" pitchFamily="18" charset="0"/>
                <a:cs typeface="Times New Roman" pitchFamily="18" charset="0"/>
              </a:rPr>
              <a:t>  . The Construction </a:t>
            </a:r>
            <a:r>
              <a:rPr lang="fr-FR" sz="1000" dirty="0" err="1" smtClean="0">
                <a:latin typeface="Arial" pitchFamily="34" charset="0"/>
                <a:ea typeface="Times New Roman" pitchFamily="18" charset="0"/>
                <a:cs typeface="Times New Roman" pitchFamily="18" charset="0"/>
              </a:rPr>
              <a:t>overview</a:t>
            </a:r>
            <a:r>
              <a:rPr lang="fr-FR" sz="1000" dirty="0" smtClean="0">
                <a:latin typeface="Arial" pitchFamily="34" charset="0"/>
                <a:ea typeface="Times New Roman" pitchFamily="18" charset="0"/>
                <a:cs typeface="Times New Roman" pitchFamily="18" charset="0"/>
              </a:rPr>
              <a:t>	</a:t>
            </a:r>
          </a:p>
          <a:p>
            <a:pPr fontAlgn="base">
              <a:spcBef>
                <a:spcPct val="0"/>
              </a:spcBef>
              <a:spcAft>
                <a:spcPct val="0"/>
              </a:spcAft>
              <a:tabLst>
                <a:tab pos="508000" algn="l"/>
                <a:tab pos="900113" algn="l"/>
                <a:tab pos="5581650" algn="r"/>
              </a:tabLst>
            </a:pPr>
            <a:r>
              <a:rPr lang="fr-FR" sz="1000" dirty="0" smtClean="0">
                <a:latin typeface="Arial" pitchFamily="34" charset="0"/>
                <a:ea typeface="Times New Roman" pitchFamily="18" charset="0"/>
                <a:cs typeface="Times New Roman" pitchFamily="18" charset="0"/>
              </a:rPr>
              <a:t>   . The construction </a:t>
            </a:r>
            <a:r>
              <a:rPr lang="fr-FR" sz="1000" dirty="0" err="1" smtClean="0">
                <a:latin typeface="Arial" pitchFamily="34" charset="0"/>
                <a:ea typeface="Times New Roman" pitchFamily="18" charset="0"/>
                <a:cs typeface="Times New Roman" pitchFamily="18" charset="0"/>
              </a:rPr>
              <a:t>review</a:t>
            </a:r>
            <a:endParaRPr lang="fr-FR" sz="1000" dirty="0" smtClean="0">
              <a:latin typeface="Arial" pitchFamily="34" charset="0"/>
              <a:ea typeface="Times New Roman" pitchFamily="18" charset="0"/>
              <a:cs typeface="Times New Roman" pitchFamily="18" charset="0"/>
            </a:endParaRPr>
          </a:p>
        </p:txBody>
      </p:sp>
      <p:sp>
        <p:nvSpPr>
          <p:cNvPr id="9" name="Rectangle 8"/>
          <p:cNvSpPr/>
          <p:nvPr/>
        </p:nvSpPr>
        <p:spPr>
          <a:xfrm>
            <a:off x="4071935" y="2644028"/>
            <a:ext cx="3808287" cy="369332"/>
          </a:xfrm>
          <a:prstGeom prst="rect">
            <a:avLst/>
          </a:prstGeom>
        </p:spPr>
        <p:txBody>
          <a:bodyPr wrap="none">
            <a:spAutoFit/>
          </a:bodyPr>
          <a:lstStyle/>
          <a:p>
            <a:r>
              <a:rPr lang="en-US" dirty="0" smtClean="0"/>
              <a:t> The Operation – Maintenance Process</a:t>
            </a:r>
            <a:endParaRPr lang="fr-FR" dirty="0"/>
          </a:p>
        </p:txBody>
      </p:sp>
      <p:sp>
        <p:nvSpPr>
          <p:cNvPr id="10" name="Rectangle 2"/>
          <p:cNvSpPr>
            <a:spLocks noChangeArrowheads="1"/>
          </p:cNvSpPr>
          <p:nvPr/>
        </p:nvSpPr>
        <p:spPr bwMode="auto">
          <a:xfrm>
            <a:off x="4143373" y="2929780"/>
            <a:ext cx="4000528" cy="21082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260475" algn="l"/>
                <a:tab pos="5581650" algn="r"/>
              </a:tabLst>
            </a:pPr>
            <a:r>
              <a:rPr kumimoji="0" lang="en-US" sz="1000" b="1"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Operation - maintenance principles</a:t>
            </a:r>
            <a:r>
              <a:rPr kumimoji="0" lang="en-US" sz="10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60475" algn="l"/>
                <a:tab pos="5581650" algn="r"/>
              </a:tabLst>
            </a:pPr>
            <a:r>
              <a:rPr kumimoji="0" lang="en-US" sz="1000" b="1"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Monitoring and "routine" maintenance of structures</a:t>
            </a:r>
            <a:r>
              <a:rPr kumimoji="0" lang="en-US" sz="10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60475" algn="l"/>
                <a:tab pos="5581650" algn="r"/>
              </a:tabLst>
            </a:pPr>
            <a:r>
              <a:rPr kumimoji="0" lang="fr-FR" sz="9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Planning and </a:t>
            </a:r>
            <a:r>
              <a:rPr kumimoji="0" lang="fr-FR" sz="900" b="0" i="0" u="none" strike="noStrike" cap="none" normalizeH="0" baseline="0" dirty="0" err="1" smtClean="0">
                <a:ln>
                  <a:noFill/>
                </a:ln>
                <a:solidFill>
                  <a:schemeClr val="tx1"/>
                </a:solidFill>
                <a:effectLst/>
                <a:latin typeface="Arial" pitchFamily="34" charset="0"/>
                <a:ea typeface="Times New Roman" pitchFamily="18" charset="0"/>
                <a:cs typeface="Times New Roman" pitchFamily="18" charset="0"/>
              </a:rPr>
              <a:t>scheduling</a:t>
            </a:r>
            <a:r>
              <a:rPr kumimoji="0" lang="fr-FR" sz="9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60475" algn="l"/>
                <a:tab pos="5581650" algn="r"/>
              </a:tabLst>
            </a:pPr>
            <a:r>
              <a:rPr kumimoji="0" lang="fr-FR" sz="900" b="0" i="0" u="none" strike="noStrike" cap="none" normalizeH="0" baseline="0" dirty="0" err="1" smtClean="0">
                <a:ln>
                  <a:noFill/>
                </a:ln>
                <a:solidFill>
                  <a:schemeClr val="tx1"/>
                </a:solidFill>
                <a:effectLst/>
                <a:latin typeface="Arial" pitchFamily="34" charset="0"/>
                <a:ea typeface="Times New Roman" pitchFamily="18" charset="0"/>
                <a:cs typeface="Times New Roman" pitchFamily="18" charset="0"/>
              </a:rPr>
              <a:t>Implementation</a:t>
            </a:r>
            <a:r>
              <a:rPr kumimoji="0" lang="fr-FR" sz="9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and </a:t>
            </a:r>
            <a:r>
              <a:rPr kumimoji="0" lang="fr-FR" sz="900" b="0" i="0" u="none" strike="noStrike" cap="none" normalizeH="0" baseline="0" dirty="0" err="1" smtClean="0">
                <a:ln>
                  <a:noFill/>
                </a:ln>
                <a:solidFill>
                  <a:schemeClr val="tx1"/>
                </a:solidFill>
                <a:effectLst/>
                <a:latin typeface="Arial" pitchFamily="34" charset="0"/>
                <a:ea typeface="Times New Roman" pitchFamily="18" charset="0"/>
                <a:cs typeface="Times New Roman" pitchFamily="18" charset="0"/>
              </a:rPr>
              <a:t>operation</a:t>
            </a:r>
            <a:r>
              <a:rPr kumimoji="0" lang="fr-FR" sz="9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60475" algn="l"/>
                <a:tab pos="5581650" algn="r"/>
              </a:tabLst>
            </a:pPr>
            <a:r>
              <a:rPr kumimoji="0" lang="fr-FR" sz="9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Inspection and corrective actions	</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60475" algn="l"/>
                <a:tab pos="5581650" algn="r"/>
              </a:tabLst>
            </a:pPr>
            <a:r>
              <a:rPr kumimoji="0" lang="fr-FR" sz="1000" b="1" i="0" u="none" strike="noStrike" cap="none" normalizeH="0" baseline="0" dirty="0" err="1" smtClean="0">
                <a:ln>
                  <a:noFill/>
                </a:ln>
                <a:solidFill>
                  <a:schemeClr val="tx1"/>
                </a:solidFill>
                <a:effectLst/>
                <a:latin typeface="Arial" pitchFamily="34" charset="0"/>
                <a:ea typeface="Times New Roman" pitchFamily="18" charset="0"/>
                <a:cs typeface="Times New Roman" pitchFamily="18" charset="0"/>
              </a:rPr>
              <a:t>Preventive</a:t>
            </a:r>
            <a:r>
              <a:rPr kumimoji="0" lang="fr-FR" sz="1000" b="1"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and corrective maintenance</a:t>
            </a:r>
            <a:r>
              <a:rPr kumimoji="0" lang="fr-FR" sz="10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60475" algn="l"/>
                <a:tab pos="5581650" algn="r"/>
              </a:tabLst>
            </a:pPr>
            <a:r>
              <a:rPr kumimoji="0" lang="fr-FR" sz="9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Planning and </a:t>
            </a:r>
            <a:r>
              <a:rPr kumimoji="0" lang="fr-FR" sz="900" b="0" i="0" u="none" strike="noStrike" cap="none" normalizeH="0" baseline="0" dirty="0" err="1" smtClean="0">
                <a:ln>
                  <a:noFill/>
                </a:ln>
                <a:solidFill>
                  <a:schemeClr val="tx1"/>
                </a:solidFill>
                <a:effectLst/>
                <a:latin typeface="Arial" pitchFamily="34" charset="0"/>
                <a:ea typeface="Times New Roman" pitchFamily="18" charset="0"/>
                <a:cs typeface="Times New Roman" pitchFamily="18" charset="0"/>
              </a:rPr>
              <a:t>scheduling</a:t>
            </a:r>
            <a:r>
              <a:rPr kumimoji="0" lang="fr-FR" sz="9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60475" algn="l"/>
                <a:tab pos="5581650" algn="r"/>
              </a:tabLst>
            </a:pPr>
            <a:r>
              <a:rPr kumimoji="0" lang="fr-FR" sz="9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a:t>
            </a:r>
            <a:r>
              <a:rPr kumimoji="0" lang="fr-FR" sz="900" b="0" i="0" u="none" strike="noStrike" cap="none" normalizeH="0" baseline="0" dirty="0" err="1" smtClean="0">
                <a:ln>
                  <a:noFill/>
                </a:ln>
                <a:solidFill>
                  <a:schemeClr val="tx1"/>
                </a:solidFill>
                <a:effectLst/>
                <a:latin typeface="Arial" pitchFamily="34" charset="0"/>
                <a:ea typeface="Times New Roman" pitchFamily="18" charset="0"/>
                <a:cs typeface="Times New Roman" pitchFamily="18" charset="0"/>
              </a:rPr>
              <a:t>Implementation</a:t>
            </a:r>
            <a:r>
              <a:rPr kumimoji="0" lang="fr-FR" sz="9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and </a:t>
            </a:r>
            <a:r>
              <a:rPr kumimoji="0" lang="fr-FR" sz="900" b="0" i="0" u="none" strike="noStrike" cap="none" normalizeH="0" baseline="0" dirty="0" err="1" smtClean="0">
                <a:ln>
                  <a:noFill/>
                </a:ln>
                <a:solidFill>
                  <a:schemeClr val="tx1"/>
                </a:solidFill>
                <a:effectLst/>
                <a:latin typeface="Arial" pitchFamily="34" charset="0"/>
                <a:ea typeface="Times New Roman" pitchFamily="18" charset="0"/>
                <a:cs typeface="Times New Roman" pitchFamily="18" charset="0"/>
              </a:rPr>
              <a:t>functioning</a:t>
            </a:r>
            <a:r>
              <a:rPr kumimoji="0" lang="fr-FR" sz="9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60475" algn="l"/>
                <a:tab pos="5581650" algn="r"/>
              </a:tabLst>
            </a:pPr>
            <a:r>
              <a:rPr kumimoji="0" lang="fr-FR" sz="9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Inspection and corrective actions	</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60475" algn="l"/>
                <a:tab pos="5581650" algn="r"/>
              </a:tabLst>
            </a:pPr>
            <a:r>
              <a:rPr kumimoji="0" lang="fr-FR" sz="1000" b="1"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Management of emergency situations</a:t>
            </a:r>
            <a:r>
              <a:rPr kumimoji="0" lang="fr-FR" sz="10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60475" algn="l"/>
                <a:tab pos="5581650" algn="r"/>
              </a:tabLst>
            </a:pPr>
            <a:r>
              <a:rPr kumimoji="0" lang="fr-FR" sz="9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Planning and </a:t>
            </a:r>
            <a:r>
              <a:rPr kumimoji="0" lang="fr-FR" sz="900" b="0" i="0" u="none" strike="noStrike" cap="none" normalizeH="0" baseline="0" dirty="0" err="1" smtClean="0">
                <a:ln>
                  <a:noFill/>
                </a:ln>
                <a:solidFill>
                  <a:schemeClr val="tx1"/>
                </a:solidFill>
                <a:effectLst/>
                <a:latin typeface="Arial" pitchFamily="34" charset="0"/>
                <a:ea typeface="Times New Roman" pitchFamily="18" charset="0"/>
                <a:cs typeface="Times New Roman" pitchFamily="18" charset="0"/>
              </a:rPr>
              <a:t>scheduling</a:t>
            </a:r>
            <a:r>
              <a:rPr kumimoji="0" lang="fr-FR" sz="9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60475" algn="l"/>
                <a:tab pos="5581650" algn="r"/>
              </a:tabLst>
            </a:pPr>
            <a:r>
              <a:rPr kumimoji="0" lang="fr-FR" sz="9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a:t>
            </a:r>
            <a:r>
              <a:rPr kumimoji="0" lang="fr-FR" sz="900" b="0" i="0" u="none" strike="noStrike" cap="none" normalizeH="0" baseline="0" dirty="0" err="1" smtClean="0">
                <a:ln>
                  <a:noFill/>
                </a:ln>
                <a:solidFill>
                  <a:schemeClr val="tx1"/>
                </a:solidFill>
                <a:effectLst/>
                <a:latin typeface="Arial" pitchFamily="34" charset="0"/>
                <a:ea typeface="Times New Roman" pitchFamily="18" charset="0"/>
                <a:cs typeface="Times New Roman" pitchFamily="18" charset="0"/>
              </a:rPr>
              <a:t>Implementation</a:t>
            </a:r>
            <a:r>
              <a:rPr kumimoji="0" lang="fr-FR" sz="9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and </a:t>
            </a:r>
            <a:r>
              <a:rPr kumimoji="0" lang="fr-FR" sz="900" b="0" i="0" u="none" strike="noStrike" cap="none" normalizeH="0" baseline="0" dirty="0" err="1" smtClean="0">
                <a:ln>
                  <a:noFill/>
                </a:ln>
                <a:solidFill>
                  <a:schemeClr val="tx1"/>
                </a:solidFill>
                <a:effectLst/>
                <a:latin typeface="Arial" pitchFamily="34" charset="0"/>
                <a:ea typeface="Times New Roman" pitchFamily="18" charset="0"/>
                <a:cs typeface="Times New Roman" pitchFamily="18" charset="0"/>
              </a:rPr>
              <a:t>functioning</a:t>
            </a:r>
            <a:r>
              <a:rPr kumimoji="0" lang="fr-FR" sz="9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a:t>
            </a:r>
            <a:endParaRPr kumimoji="0" lang="fr-F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260475" algn="l"/>
                <a:tab pos="5581650" algn="r"/>
              </a:tabLst>
            </a:pPr>
            <a:r>
              <a:rPr kumimoji="0" lang="fr-FR" sz="9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Inspection and corrective actions	</a:t>
            </a:r>
            <a:endParaRPr kumimoji="0" lang="en-US" sz="10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260475" algn="l"/>
                <a:tab pos="5581650" algn="r"/>
              </a:tabLst>
            </a:pPr>
            <a:r>
              <a:rPr kumimoji="0" lang="en-US" sz="1000" b="1"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Element of process review</a:t>
            </a:r>
            <a:r>
              <a:rPr kumimoji="0" lang="fr-FR" sz="900" b="1" i="0" u="none" strike="noStrike" cap="none" normalizeH="0" baseline="0" dirty="0" smtClean="0">
                <a:ln>
                  <a:noFill/>
                </a:ln>
                <a:solidFill>
                  <a:schemeClr val="tx1"/>
                </a:solidFill>
                <a:effectLst/>
                <a:latin typeface="Arial" pitchFamily="34" charset="0"/>
                <a:cs typeface="Arial" pitchFamily="34" charset="0"/>
              </a:rPr>
              <a:t> </a:t>
            </a:r>
            <a:endParaRPr kumimoji="0" lang="fr-FR"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11" name="Rectangle 10"/>
          <p:cNvSpPr/>
          <p:nvPr/>
        </p:nvSpPr>
        <p:spPr>
          <a:xfrm>
            <a:off x="4143373" y="5144358"/>
            <a:ext cx="2339102" cy="369332"/>
          </a:xfrm>
          <a:prstGeom prst="rect">
            <a:avLst/>
          </a:prstGeom>
        </p:spPr>
        <p:txBody>
          <a:bodyPr wrap="none">
            <a:spAutoFit/>
          </a:bodyPr>
          <a:lstStyle/>
          <a:p>
            <a:r>
              <a:rPr lang="en-US" dirty="0" smtClean="0">
                <a:hlinkClick r:id="rId3" action="ppaction://hlinkpres?slideindex=6&amp;slidetitle=Diapositive 6"/>
              </a:rPr>
              <a:t>Horizontal processes</a:t>
            </a:r>
            <a:endParaRPr lang="fr-FR" dirty="0"/>
          </a:p>
        </p:txBody>
      </p:sp>
      <p:sp>
        <p:nvSpPr>
          <p:cNvPr id="12" name="Rectangle 11"/>
          <p:cNvSpPr/>
          <p:nvPr/>
        </p:nvSpPr>
        <p:spPr>
          <a:xfrm>
            <a:off x="4143373" y="5501548"/>
            <a:ext cx="676917" cy="276999"/>
          </a:xfrm>
          <a:prstGeom prst="rect">
            <a:avLst/>
          </a:prstGeom>
        </p:spPr>
        <p:txBody>
          <a:bodyPr wrap="none">
            <a:spAutoFit/>
          </a:bodyPr>
          <a:lstStyle/>
          <a:p>
            <a:r>
              <a:rPr lang="fr-FR" sz="1200" dirty="0" smtClean="0"/>
              <a:t>Training</a:t>
            </a:r>
            <a:endParaRPr lang="fr-FR" sz="1200" dirty="0"/>
          </a:p>
        </p:txBody>
      </p:sp>
      <p:sp>
        <p:nvSpPr>
          <p:cNvPr id="13" name="Rectangle 12"/>
          <p:cNvSpPr/>
          <p:nvPr/>
        </p:nvSpPr>
        <p:spPr>
          <a:xfrm>
            <a:off x="4143373" y="5715862"/>
            <a:ext cx="1272185" cy="276999"/>
          </a:xfrm>
          <a:prstGeom prst="rect">
            <a:avLst/>
          </a:prstGeom>
        </p:spPr>
        <p:txBody>
          <a:bodyPr wrap="square">
            <a:spAutoFit/>
          </a:bodyPr>
          <a:lstStyle/>
          <a:p>
            <a:r>
              <a:rPr lang="fr-FR" sz="1200" dirty="0" smtClean="0"/>
              <a:t> </a:t>
            </a:r>
            <a:r>
              <a:rPr lang="fr-FR" sz="1200" dirty="0" err="1" smtClean="0"/>
              <a:t>Purchasing</a:t>
            </a:r>
            <a:endParaRPr lang="fr-FR" sz="1200" dirty="0"/>
          </a:p>
        </p:txBody>
      </p:sp>
      <p:sp>
        <p:nvSpPr>
          <p:cNvPr id="14" name="Rectangle 13"/>
          <p:cNvSpPr/>
          <p:nvPr/>
        </p:nvSpPr>
        <p:spPr>
          <a:xfrm>
            <a:off x="4143373" y="5930176"/>
            <a:ext cx="1175835" cy="276999"/>
          </a:xfrm>
          <a:prstGeom prst="rect">
            <a:avLst/>
          </a:prstGeom>
        </p:spPr>
        <p:txBody>
          <a:bodyPr wrap="none">
            <a:spAutoFit/>
          </a:bodyPr>
          <a:lstStyle/>
          <a:p>
            <a:r>
              <a:rPr lang="fr-FR" sz="1200" dirty="0" smtClean="0"/>
              <a:t>Communication</a:t>
            </a:r>
            <a:endParaRPr lang="fr-FR" sz="1200" dirty="0"/>
          </a:p>
        </p:txBody>
      </p:sp>
      <p:sp>
        <p:nvSpPr>
          <p:cNvPr id="15" name="Rectangle 14"/>
          <p:cNvSpPr/>
          <p:nvPr/>
        </p:nvSpPr>
        <p:spPr>
          <a:xfrm>
            <a:off x="5000629" y="5501548"/>
            <a:ext cx="1621534" cy="276999"/>
          </a:xfrm>
          <a:prstGeom prst="rect">
            <a:avLst/>
          </a:prstGeom>
        </p:spPr>
        <p:txBody>
          <a:bodyPr wrap="none">
            <a:spAutoFit/>
          </a:bodyPr>
          <a:lstStyle/>
          <a:p>
            <a:r>
              <a:rPr lang="fr-FR" sz="1200" dirty="0" err="1" smtClean="0"/>
              <a:t>Safety</a:t>
            </a:r>
            <a:r>
              <a:rPr lang="fr-FR" sz="1200" dirty="0" smtClean="0"/>
              <a:t> and </a:t>
            </a:r>
            <a:r>
              <a:rPr lang="fr-FR" sz="1200" dirty="0" err="1" smtClean="0"/>
              <a:t>Environmen</a:t>
            </a:r>
            <a:endParaRPr lang="fr-FR" sz="1200" dirty="0"/>
          </a:p>
        </p:txBody>
      </p:sp>
      <p:sp>
        <p:nvSpPr>
          <p:cNvPr id="16" name="Rectangle 15"/>
          <p:cNvSpPr/>
          <p:nvPr/>
        </p:nvSpPr>
        <p:spPr>
          <a:xfrm>
            <a:off x="5357819" y="5707109"/>
            <a:ext cx="633507" cy="276999"/>
          </a:xfrm>
          <a:prstGeom prst="rect">
            <a:avLst/>
          </a:prstGeom>
        </p:spPr>
        <p:txBody>
          <a:bodyPr wrap="none">
            <a:spAutoFit/>
          </a:bodyPr>
          <a:lstStyle/>
          <a:p>
            <a:r>
              <a:rPr lang="fr-FR" sz="1200" dirty="0" err="1" smtClean="0"/>
              <a:t>Quality</a:t>
            </a:r>
            <a:endParaRPr lang="fr-FR" sz="1200" dirty="0"/>
          </a:p>
        </p:txBody>
      </p:sp>
      <p:sp>
        <p:nvSpPr>
          <p:cNvPr id="17" name="Rectangle 16"/>
          <p:cNvSpPr/>
          <p:nvPr/>
        </p:nvSpPr>
        <p:spPr>
          <a:xfrm>
            <a:off x="5357819" y="5921423"/>
            <a:ext cx="3000052" cy="276999"/>
          </a:xfrm>
          <a:prstGeom prst="rect">
            <a:avLst/>
          </a:prstGeom>
        </p:spPr>
        <p:txBody>
          <a:bodyPr wrap="none">
            <a:spAutoFit/>
          </a:bodyPr>
          <a:lstStyle/>
          <a:p>
            <a:r>
              <a:rPr lang="en-US" sz="1200" dirty="0" smtClean="0"/>
              <a:t> Standards, Technology and Regulation watch</a:t>
            </a:r>
            <a:endParaRPr lang="fr-FR" sz="1200" dirty="0"/>
          </a:p>
        </p:txBody>
      </p:sp>
      <p:sp>
        <p:nvSpPr>
          <p:cNvPr id="18" name="Rectangle 1"/>
          <p:cNvSpPr>
            <a:spLocks noChangeArrowheads="1"/>
          </p:cNvSpPr>
          <p:nvPr/>
        </p:nvSpPr>
        <p:spPr bwMode="auto">
          <a:xfrm>
            <a:off x="785787" y="1357298"/>
            <a:ext cx="8358245"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PIMS consists in all the resources (organisation, equipment, know how, etc.) and activities provided by the natural gas pipeline operator to ensure the integrity of pipelines (see boundary of PIMS below).</a:t>
            </a:r>
            <a:r>
              <a:rPr kumimoji="0" lang="fr-FR" sz="1200" b="0" i="0" u="none" strike="noStrike" cap="none" normalizeH="0" baseline="0" dirty="0" smtClean="0">
                <a:ln>
                  <a:noFill/>
                </a:ln>
                <a:solidFill>
                  <a:schemeClr val="tx1"/>
                </a:solidFill>
                <a:effectLst/>
                <a:latin typeface="Arial" pitchFamily="34" charset="0"/>
                <a:cs typeface="Arial" pitchFamily="34" charset="0"/>
              </a:rPr>
              <a:t> </a:t>
            </a:r>
            <a:r>
              <a:rPr kumimoji="0" lang="en-GB" sz="12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Objectives of PIMS :</a:t>
            </a: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To manage the risks related to natural gas pipelines in order to guarantee the </a:t>
            </a:r>
            <a:r>
              <a:rPr kumimoji="0" lang="en-GB" sz="12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safety</a:t>
            </a: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of employees, the public, the environment and </a:t>
            </a:r>
            <a:r>
              <a:rPr kumimoji="0" lang="en-GB" sz="12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durability</a:t>
            </a: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of industrial equipment taking into account the technical and economical imperatives</a:t>
            </a:r>
            <a:r>
              <a:rPr kumimoji="0" lang="fr-FR" sz="1200" b="0" i="0" u="none" strike="noStrike" cap="none" normalizeH="0" baseline="0" dirty="0" smtClean="0">
                <a:ln>
                  <a:noFill/>
                </a:ln>
                <a:solidFill>
                  <a:schemeClr val="tx1"/>
                </a:solidFill>
                <a:effectLst/>
                <a:latin typeface="Arial" pitchFamily="34" charset="0"/>
                <a:cs typeface="Arial" pitchFamily="34" charset="0"/>
              </a:rPr>
              <a:t> </a:t>
            </a:r>
          </a:p>
        </p:txBody>
      </p:sp>
      <p:sp>
        <p:nvSpPr>
          <p:cNvPr id="19" name="Rectangle 2"/>
          <p:cNvSpPr>
            <a:spLocks noChangeArrowheads="1"/>
          </p:cNvSpPr>
          <p:nvPr/>
        </p:nvSpPr>
        <p:spPr bwMode="auto">
          <a:xfrm>
            <a:off x="1142945" y="642918"/>
            <a:ext cx="7032759"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1" i="0" u="sng" strike="noStrike" cap="none" normalizeH="0" baseline="0" dirty="0" smtClean="0" bmk="_Toc535655868">
                <a:ln>
                  <a:noFill/>
                </a:ln>
                <a:solidFill>
                  <a:schemeClr val="tx1"/>
                </a:solidFill>
                <a:effectLst/>
                <a:latin typeface="Arial" pitchFamily="34" charset="0"/>
                <a:ea typeface="Times New Roman" pitchFamily="18" charset="0"/>
                <a:cs typeface="Arial" pitchFamily="34" charset="0"/>
              </a:rPr>
              <a:t>The</a:t>
            </a:r>
            <a:r>
              <a:rPr kumimoji="0" lang="en-US" b="1" i="0" u="sng" strike="noStrike" cap="none" normalizeH="0" baseline="0" dirty="0" smtClean="0" bmk="_Toc535655868">
                <a:ln>
                  <a:noFill/>
                </a:ln>
                <a:solidFill>
                  <a:schemeClr val="tx1"/>
                </a:solidFill>
                <a:effectLst/>
                <a:latin typeface="Arial" pitchFamily="34" charset="0"/>
                <a:ea typeface="Times New Roman" pitchFamily="18" charset="0"/>
                <a:cs typeface="Arial" pitchFamily="34" charset="0"/>
                <a:hlinkClick r:id="rId3" action="ppaction://hlinkpres?slideindex=10&amp;slidetitle=Diapositive 10"/>
              </a:rPr>
              <a:t> PIMS</a:t>
            </a:r>
            <a:r>
              <a:rPr kumimoji="0" lang="en-US" b="1" i="0" u="sng" strike="noStrike" cap="none" normalizeH="0" baseline="0" dirty="0" smtClean="0" bmk="_Toc535655868">
                <a:ln>
                  <a:noFill/>
                </a:ln>
                <a:solidFill>
                  <a:schemeClr val="tx1"/>
                </a:solidFill>
                <a:effectLst/>
                <a:latin typeface="Arial" pitchFamily="34" charset="0"/>
                <a:ea typeface="Times New Roman" pitchFamily="18" charset="0"/>
                <a:cs typeface="Arial" pitchFamily="34" charset="0"/>
              </a:rPr>
              <a:t>’ architecture</a:t>
            </a:r>
            <a:r>
              <a:rPr kumimoji="0" lang="en-US"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 given by the SG. 4.2/WOC 4 2000-2003, </a:t>
            </a:r>
            <a:endParaRPr kumimoji="0" lang="en-US" b="1" i="0" u="sng" strike="noStrike" cap="none" normalizeH="0" baseline="0" dirty="0" smtClean="0">
              <a:ln>
                <a:noFill/>
              </a:ln>
              <a:solidFill>
                <a:schemeClr val="tx1"/>
              </a:solidFill>
              <a:effectLst/>
              <a:latin typeface="Arial" pitchFamily="34" charset="0"/>
              <a:cs typeface="Arial" pitchFamily="34" charset="0"/>
            </a:endParaRPr>
          </a:p>
        </p:txBody>
      </p:sp>
      <p:sp>
        <p:nvSpPr>
          <p:cNvPr id="20" name="ZoneTexte 19"/>
          <p:cNvSpPr txBox="1"/>
          <p:nvPr/>
        </p:nvSpPr>
        <p:spPr bwMode="auto">
          <a:xfrm>
            <a:off x="1428728" y="2500306"/>
            <a:ext cx="1000132" cy="214314"/>
          </a:xfrm>
          <a:prstGeom prst="rect">
            <a:avLst/>
          </a:prstGeom>
          <a:solidFill>
            <a:srgbClr val="FFFF00"/>
          </a:solidFill>
          <a:ln w="9525">
            <a:noFill/>
            <a:miter lim="800000"/>
            <a:headEnd/>
            <a:tailEnd/>
          </a:ln>
        </p:spPr>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60000"/>
              </a:lnSpc>
              <a:spcBef>
                <a:spcPct val="20000"/>
              </a:spcBef>
              <a:spcAft>
                <a:spcPct val="0"/>
              </a:spcAft>
              <a:buClrTx/>
              <a:buSzTx/>
              <a:buFontTx/>
              <a:buNone/>
              <a:tabLst/>
            </a:pPr>
            <a:r>
              <a:rPr kumimoji="0" lang="fr-FR" sz="1400" b="1" i="0" u="none" strike="noStrike" kern="1200" cap="none" spc="0" normalizeH="0" baseline="0" noProof="0" dirty="0" smtClean="0">
                <a:ln>
                  <a:noFill/>
                </a:ln>
                <a:solidFill>
                  <a:srgbClr val="3B4247"/>
                </a:solidFill>
                <a:effectLst/>
                <a:uLnTx/>
                <a:uFillTx/>
              </a:rPr>
              <a:t>Team N°1</a:t>
            </a:r>
          </a:p>
        </p:txBody>
      </p:sp>
      <p:sp>
        <p:nvSpPr>
          <p:cNvPr id="21" name="ZoneTexte 20"/>
          <p:cNvSpPr txBox="1"/>
          <p:nvPr/>
        </p:nvSpPr>
        <p:spPr bwMode="auto">
          <a:xfrm>
            <a:off x="1643042" y="3929066"/>
            <a:ext cx="1000132" cy="214314"/>
          </a:xfrm>
          <a:prstGeom prst="rect">
            <a:avLst/>
          </a:prstGeom>
          <a:solidFill>
            <a:srgbClr val="FFFF00"/>
          </a:solidFill>
          <a:ln w="9525">
            <a:noFill/>
            <a:miter lim="800000"/>
            <a:headEnd/>
            <a:tailEnd/>
          </a:ln>
        </p:spPr>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60000"/>
              </a:lnSpc>
              <a:spcBef>
                <a:spcPct val="20000"/>
              </a:spcBef>
              <a:spcAft>
                <a:spcPct val="0"/>
              </a:spcAft>
              <a:buClrTx/>
              <a:buSzTx/>
              <a:buFontTx/>
              <a:buNone/>
              <a:tabLst/>
            </a:pPr>
            <a:r>
              <a:rPr kumimoji="0" lang="fr-FR" sz="1400" b="1" i="0" u="none" strike="noStrike" kern="1200" cap="none" spc="0" normalizeH="0" baseline="0" noProof="0" dirty="0" smtClean="0">
                <a:ln>
                  <a:noFill/>
                </a:ln>
                <a:solidFill>
                  <a:srgbClr val="3B4247"/>
                </a:solidFill>
                <a:effectLst/>
                <a:uLnTx/>
                <a:uFillTx/>
              </a:rPr>
              <a:t>Team N°2</a:t>
            </a:r>
          </a:p>
        </p:txBody>
      </p:sp>
      <p:sp>
        <p:nvSpPr>
          <p:cNvPr id="22" name="ZoneTexte 21"/>
          <p:cNvSpPr txBox="1"/>
          <p:nvPr/>
        </p:nvSpPr>
        <p:spPr bwMode="auto">
          <a:xfrm>
            <a:off x="5429256" y="2500306"/>
            <a:ext cx="1000132" cy="214314"/>
          </a:xfrm>
          <a:prstGeom prst="rect">
            <a:avLst/>
          </a:prstGeom>
          <a:solidFill>
            <a:srgbClr val="FFFF00"/>
          </a:solidFill>
          <a:ln w="9525">
            <a:noFill/>
            <a:miter lim="800000"/>
            <a:headEnd/>
            <a:tailEnd/>
          </a:ln>
        </p:spPr>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60000"/>
              </a:lnSpc>
              <a:spcBef>
                <a:spcPct val="20000"/>
              </a:spcBef>
              <a:spcAft>
                <a:spcPct val="0"/>
              </a:spcAft>
              <a:buClrTx/>
              <a:buSzTx/>
              <a:buFontTx/>
              <a:buNone/>
              <a:tabLst/>
            </a:pPr>
            <a:r>
              <a:rPr kumimoji="0" lang="fr-FR" sz="1400" b="1" i="0" u="none" strike="noStrike" kern="1200" cap="none" spc="0" normalizeH="0" baseline="0" noProof="0" dirty="0" smtClean="0">
                <a:ln>
                  <a:noFill/>
                </a:ln>
                <a:solidFill>
                  <a:srgbClr val="3B4247"/>
                </a:solidFill>
                <a:effectLst/>
                <a:uLnTx/>
                <a:uFillTx/>
              </a:rPr>
              <a:t>Team N°3</a:t>
            </a:r>
          </a:p>
        </p:txBody>
      </p:sp>
      <p:sp>
        <p:nvSpPr>
          <p:cNvPr id="23" name="ZoneTexte 22"/>
          <p:cNvSpPr txBox="1"/>
          <p:nvPr/>
        </p:nvSpPr>
        <p:spPr bwMode="auto">
          <a:xfrm>
            <a:off x="6143636" y="5072074"/>
            <a:ext cx="1571636" cy="214314"/>
          </a:xfrm>
          <a:prstGeom prst="rect">
            <a:avLst/>
          </a:prstGeom>
          <a:solidFill>
            <a:srgbClr val="FFFF00"/>
          </a:solidFill>
          <a:ln w="9525">
            <a:noFill/>
            <a:miter lim="800000"/>
            <a:headEnd/>
            <a:tailEnd/>
          </a:ln>
        </p:spPr>
        <p:txBody>
          <a:bodyPr vert="horz" wrap="square" lIns="91440" tIns="45720" rIns="91440" bIns="45720" numCol="1" rtlCol="0" anchor="t" anchorCtr="0" compatLnSpc="1">
            <a:prstTxWarp prst="textNoShape">
              <a:avLst/>
            </a:prstTxWarp>
            <a:noAutofit/>
          </a:bodyPr>
          <a:lstStyle/>
          <a:p>
            <a:pPr marL="0" marR="0" indent="0" algn="l" defTabSz="914400" rtl="0" eaLnBrk="0" fontAlgn="base" latinLnBrk="0" hangingPunct="0">
              <a:lnSpc>
                <a:spcPct val="60000"/>
              </a:lnSpc>
              <a:spcBef>
                <a:spcPct val="20000"/>
              </a:spcBef>
              <a:spcAft>
                <a:spcPct val="0"/>
              </a:spcAft>
              <a:buClrTx/>
              <a:buSzTx/>
              <a:buFontTx/>
              <a:buNone/>
              <a:tabLst/>
            </a:pPr>
            <a:r>
              <a:rPr kumimoji="0" lang="fr-FR" sz="1400" b="1" i="0" u="none" strike="noStrike" kern="1200" cap="none" spc="0" normalizeH="0" baseline="0" noProof="0" dirty="0" smtClean="0">
                <a:ln>
                  <a:noFill/>
                </a:ln>
                <a:solidFill>
                  <a:srgbClr val="3B4247"/>
                </a:solidFill>
                <a:effectLst/>
                <a:uLnTx/>
                <a:uFillTx/>
                <a:hlinkClick r:id="rId3" action="ppaction://hlinkpres?slideindex=3&amp;slidetitle=Diapositive 3"/>
              </a:rPr>
              <a:t>Team N°4   </a:t>
            </a:r>
            <a:r>
              <a:rPr lang="fr-FR" sz="1400" b="1" dirty="0" smtClean="0">
                <a:solidFill>
                  <a:srgbClr val="3B4247"/>
                </a:solidFill>
              </a:rPr>
              <a:t>Ͼ</a:t>
            </a:r>
            <a:r>
              <a:rPr kumimoji="0" lang="fr-FR" sz="1400" b="1" i="0" u="none" strike="noStrike" kern="1200" cap="none" spc="0" normalizeH="0" baseline="0" noProof="0" dirty="0" smtClean="0">
                <a:ln>
                  <a:noFill/>
                </a:ln>
                <a:solidFill>
                  <a:srgbClr val="3B4247"/>
                </a:solidFill>
                <a:effectLst/>
                <a:uLnTx/>
                <a:uFillTx/>
              </a:rPr>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Espace réservé du contenu 2"/>
          <p:cNvSpPr>
            <a:spLocks noGrp="1"/>
          </p:cNvSpPr>
          <p:nvPr>
            <p:ph idx="1"/>
          </p:nvPr>
        </p:nvSpPr>
        <p:spPr>
          <a:xfrm>
            <a:off x="323850" y="1196975"/>
            <a:ext cx="8867775" cy="4784725"/>
          </a:xfrm>
        </p:spPr>
        <p:txBody>
          <a:bodyPr/>
          <a:lstStyle/>
          <a:p>
            <a:pPr eaLnBrk="1" hangingPunct="1">
              <a:buFontTx/>
              <a:buNone/>
            </a:pPr>
            <a:endParaRPr lang="en-GB" sz="2400" b="1" i="1" smtClean="0">
              <a:solidFill>
                <a:srgbClr val="17375E"/>
              </a:solidFill>
              <a:latin typeface="Arial" pitchFamily="34" charset="0"/>
              <a:cs typeface="Arial" pitchFamily="34" charset="0"/>
            </a:endParaRPr>
          </a:p>
          <a:p>
            <a:pPr algn="ctr">
              <a:buFontTx/>
              <a:buNone/>
            </a:pPr>
            <a:endParaRPr lang="en-US" sz="4400" b="1" i="1" smtClean="0">
              <a:solidFill>
                <a:srgbClr val="17375E"/>
              </a:solidFill>
              <a:latin typeface="Arial" pitchFamily="34" charset="0"/>
              <a:cs typeface="Arial" pitchFamily="34" charset="0"/>
            </a:endParaRPr>
          </a:p>
          <a:p>
            <a:pPr algn="ctr">
              <a:buFontTx/>
              <a:buNone/>
            </a:pPr>
            <a:r>
              <a:rPr lang="en-US" sz="4400" b="1" i="1" smtClean="0">
                <a:solidFill>
                  <a:srgbClr val="17375E"/>
                </a:solidFill>
                <a:latin typeface="Arial" pitchFamily="34" charset="0"/>
                <a:cs typeface="Arial" pitchFamily="34" charset="0"/>
              </a:rPr>
              <a:t>Thank you for your attention </a:t>
            </a:r>
          </a:p>
          <a:p>
            <a:pPr>
              <a:buFontTx/>
              <a:buNone/>
            </a:pPr>
            <a:endParaRPr lang="en-US" sz="2400" b="1" i="1" smtClean="0">
              <a:solidFill>
                <a:srgbClr val="17375E"/>
              </a:solidFill>
              <a:latin typeface="Arial" pitchFamily="34" charset="0"/>
              <a:cs typeface="Arial" pitchFamily="34" charset="0"/>
            </a:endParaRPr>
          </a:p>
          <a:p>
            <a:endParaRPr lang="fr-FR" sz="2400" b="1" i="1" smtClean="0">
              <a:solidFill>
                <a:srgbClr val="17375E"/>
              </a:solidFill>
              <a:latin typeface="Arial" pitchFamily="34" charset="0"/>
              <a:cs typeface="Arial" pitchFamily="34" charset="0"/>
            </a:endParaRPr>
          </a:p>
          <a:p>
            <a:pPr eaLnBrk="1" hangingPunct="1"/>
            <a:endParaRPr lang="en-GB" sz="2400" b="1" i="1" smtClean="0">
              <a:solidFill>
                <a:srgbClr val="17375E"/>
              </a:solidFill>
              <a:latin typeface="Arial" pitchFamily="34" charset="0"/>
              <a:cs typeface="Arial" pitchFamily="34" charset="0"/>
            </a:endParaRPr>
          </a:p>
          <a:p>
            <a:pPr eaLnBrk="1" hangingPunct="1"/>
            <a:endParaRPr lang="en-GB" sz="2400" b="1" i="1" smtClean="0">
              <a:solidFill>
                <a:schemeClr val="tx2"/>
              </a:solidFill>
              <a:latin typeface="Vrinda" pitchFamily="34" charset="0"/>
              <a:cs typeface="Vrinda" pitchFamily="34" charset="0"/>
            </a:endParaRPr>
          </a:p>
          <a:p>
            <a:pPr eaLnBrk="1" hangingPunct="1"/>
            <a:endParaRPr lang="en-GB" sz="2400" b="1" i="1" smtClean="0">
              <a:solidFill>
                <a:schemeClr val="tx2"/>
              </a:solidFill>
              <a:latin typeface="Vrinda" pitchFamily="34" charset="0"/>
              <a:cs typeface="Vrinda" pitchFamily="34" charset="0"/>
            </a:endParaRPr>
          </a:p>
          <a:p>
            <a:pPr eaLnBrk="1" hangingPunct="1"/>
            <a:endParaRPr lang="en-GB" sz="2400" b="1" i="1" smtClean="0">
              <a:solidFill>
                <a:schemeClr val="tx2"/>
              </a:solidFill>
              <a:latin typeface="Vrinda" pitchFamily="34" charset="0"/>
              <a:cs typeface="Vrinda" pitchFamily="34" charset="0"/>
            </a:endParaRPr>
          </a:p>
          <a:p>
            <a:pPr eaLnBrk="1" hangingPunct="1"/>
            <a:endParaRPr lang="en-GB" sz="2400" b="1" i="1" smtClean="0">
              <a:latin typeface="Vrinda" pitchFamily="34" charset="0"/>
              <a:cs typeface="Vrinda" pitchFamily="34" charset="0"/>
            </a:endParaRPr>
          </a:p>
          <a:p>
            <a:pPr eaLnBrk="1" hangingPunct="1"/>
            <a:endParaRPr lang="en-GB" sz="2400" b="1" i="1" smtClean="0">
              <a:latin typeface="Vrinda" pitchFamily="34" charset="0"/>
              <a:cs typeface="Vrinda" pitchFamily="34" charset="0"/>
            </a:endParaRPr>
          </a:p>
        </p:txBody>
      </p:sp>
      <p:pic>
        <p:nvPicPr>
          <p:cNvPr id="27651" name="Picture 4" descr="C:\Users\KZ1058\AppData\Local\Microsoft\Windows\Temporary Internet Files\Content.Outlook\ADWZTOLY\1_New IGU logo.jpg"/>
          <p:cNvPicPr>
            <a:picLocks noChangeAspect="1" noChangeArrowheads="1"/>
          </p:cNvPicPr>
          <p:nvPr/>
        </p:nvPicPr>
        <p:blipFill>
          <a:blip r:embed="rId2" cstate="print"/>
          <a:srcRect/>
          <a:stretch>
            <a:fillRect/>
          </a:stretch>
        </p:blipFill>
        <p:spPr bwMode="auto">
          <a:xfrm>
            <a:off x="7643813" y="0"/>
            <a:ext cx="1500187" cy="1084263"/>
          </a:xfrm>
          <a:prstGeom prst="rect">
            <a:avLst/>
          </a:prstGeom>
          <a:noFill/>
          <a:ln w="9525">
            <a:noFill/>
            <a:miter lim="800000"/>
            <a:headEnd/>
            <a:tailEnd/>
          </a:ln>
        </p:spPr>
      </p:pic>
      <p:pic>
        <p:nvPicPr>
          <p:cNvPr id="27652" name="Image 5"/>
          <p:cNvPicPr>
            <a:picLocks noChangeAspect="1"/>
          </p:cNvPicPr>
          <p:nvPr/>
        </p:nvPicPr>
        <p:blipFill>
          <a:blip r:embed="rId3" cstate="print"/>
          <a:srcRect/>
          <a:stretch>
            <a:fillRect/>
          </a:stretch>
        </p:blipFill>
        <p:spPr bwMode="auto">
          <a:xfrm>
            <a:off x="2214563" y="3143250"/>
            <a:ext cx="5072062" cy="2741613"/>
          </a:xfrm>
          <a:prstGeom prst="rect">
            <a:avLst/>
          </a:prstGeom>
          <a:noFill/>
          <a:ln w="9525">
            <a:noFill/>
            <a:miter lim="800000"/>
            <a:headEnd/>
            <a:tailEnd/>
          </a:ln>
        </p:spPr>
      </p:pic>
      <p:sp>
        <p:nvSpPr>
          <p:cNvPr id="7" name="Rectangle 6"/>
          <p:cNvSpPr/>
          <p:nvPr/>
        </p:nvSpPr>
        <p:spPr>
          <a:xfrm>
            <a:off x="500034" y="6396335"/>
            <a:ext cx="7715304" cy="307777"/>
          </a:xfrm>
          <a:prstGeom prst="rect">
            <a:avLst/>
          </a:prstGeom>
        </p:spPr>
        <p:txBody>
          <a:bodyPr wrap="square">
            <a:spAutoFit/>
          </a:bodyPr>
          <a:lstStyle/>
          <a:p>
            <a:pPr lvl="0" algn="just" eaLnBrk="0" fontAlgn="base" hangingPunct="0">
              <a:spcBef>
                <a:spcPct val="0"/>
              </a:spcBef>
              <a:spcAft>
                <a:spcPct val="0"/>
              </a:spcAft>
              <a:tabLst>
                <a:tab pos="457200" algn="l"/>
              </a:tabLst>
            </a:pPr>
            <a:r>
              <a:rPr lang="en-US" sz="1400" b="1" dirty="0">
                <a:solidFill>
                  <a:schemeClr val="bg1">
                    <a:lumMod val="65000"/>
                  </a:schemeClr>
                </a:solidFill>
                <a:latin typeface="Arial" pitchFamily="34" charset="0"/>
                <a:ea typeface="Times New Roman" pitchFamily="18" charset="0"/>
                <a:cs typeface="Arial" pitchFamily="34" charset="0"/>
              </a:rPr>
              <a:t>Study Group 3.2 “Integrity Management System”</a:t>
            </a:r>
            <a:endParaRPr lang="fr-FR" sz="1400" b="1" dirty="0">
              <a:solidFill>
                <a:schemeClr val="bg1">
                  <a:lumMod val="65000"/>
                </a:schemeClr>
              </a:solidFill>
              <a:latin typeface="Arial" pitchFamily="34" charset="0"/>
              <a:ea typeface="Times New Roman" pitchFamily="18"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3" name="Picture 4" descr="C:\Users\KZ1058\AppData\Local\Microsoft\Windows\Temporary Internet Files\Content.Outlook\ADWZTOLY\1_New IGU logo.jpg"/>
          <p:cNvPicPr>
            <a:picLocks noChangeAspect="1" noChangeArrowheads="1"/>
          </p:cNvPicPr>
          <p:nvPr/>
        </p:nvPicPr>
        <p:blipFill>
          <a:blip r:embed="rId2" cstate="print"/>
          <a:srcRect/>
          <a:stretch>
            <a:fillRect/>
          </a:stretch>
        </p:blipFill>
        <p:spPr bwMode="auto">
          <a:xfrm>
            <a:off x="7643813" y="0"/>
            <a:ext cx="1500187" cy="1084263"/>
          </a:xfrm>
          <a:prstGeom prst="rect">
            <a:avLst/>
          </a:prstGeom>
          <a:noFill/>
          <a:ln w="9525">
            <a:noFill/>
            <a:miter lim="800000"/>
            <a:headEnd/>
            <a:tailEnd/>
          </a:ln>
        </p:spPr>
      </p:pic>
      <p:sp>
        <p:nvSpPr>
          <p:cNvPr id="6" name="Rectangle 5"/>
          <p:cNvSpPr/>
          <p:nvPr/>
        </p:nvSpPr>
        <p:spPr>
          <a:xfrm>
            <a:off x="500034" y="6396335"/>
            <a:ext cx="7715304" cy="307777"/>
          </a:xfrm>
          <a:prstGeom prst="rect">
            <a:avLst/>
          </a:prstGeom>
        </p:spPr>
        <p:txBody>
          <a:bodyPr wrap="square">
            <a:spAutoFit/>
          </a:bodyPr>
          <a:lstStyle/>
          <a:p>
            <a:pPr lvl="0" algn="just" eaLnBrk="0" fontAlgn="base" hangingPunct="0">
              <a:spcBef>
                <a:spcPct val="0"/>
              </a:spcBef>
              <a:spcAft>
                <a:spcPct val="0"/>
              </a:spcAft>
              <a:tabLst>
                <a:tab pos="457200" algn="l"/>
              </a:tabLst>
            </a:pPr>
            <a:r>
              <a:rPr lang="en-US" sz="1400" b="1" dirty="0">
                <a:solidFill>
                  <a:schemeClr val="bg1">
                    <a:lumMod val="65000"/>
                  </a:schemeClr>
                </a:solidFill>
                <a:latin typeface="Arial" pitchFamily="34" charset="0"/>
                <a:ea typeface="Times New Roman" pitchFamily="18" charset="0"/>
                <a:cs typeface="Arial" pitchFamily="34" charset="0"/>
              </a:rPr>
              <a:t>Study Group 3.2 </a:t>
            </a:r>
            <a:r>
              <a:rPr lang="en-US" sz="1400" b="1" dirty="0" smtClean="0">
                <a:solidFill>
                  <a:schemeClr val="bg1">
                    <a:lumMod val="65000"/>
                  </a:schemeClr>
                </a:solidFill>
                <a:latin typeface="Arial" pitchFamily="34" charset="0"/>
                <a:ea typeface="Times New Roman" pitchFamily="18" charset="0"/>
                <a:cs typeface="Arial" pitchFamily="34" charset="0"/>
              </a:rPr>
              <a:t>“ Pipeline Integrity </a:t>
            </a:r>
            <a:r>
              <a:rPr lang="en-US" sz="1400" b="1" dirty="0">
                <a:solidFill>
                  <a:schemeClr val="bg1">
                    <a:lumMod val="65000"/>
                  </a:schemeClr>
                </a:solidFill>
                <a:latin typeface="Arial" pitchFamily="34" charset="0"/>
                <a:ea typeface="Times New Roman" pitchFamily="18" charset="0"/>
                <a:cs typeface="Arial" pitchFamily="34" charset="0"/>
              </a:rPr>
              <a:t>Management System”</a:t>
            </a:r>
            <a:endParaRPr lang="fr-FR" sz="1400" b="1" dirty="0">
              <a:solidFill>
                <a:schemeClr val="bg1">
                  <a:lumMod val="65000"/>
                </a:schemeClr>
              </a:solidFill>
              <a:latin typeface="Arial" pitchFamily="34" charset="0"/>
              <a:ea typeface="Times New Roman" pitchFamily="18" charset="0"/>
              <a:cs typeface="Arial" pitchFamily="34" charset="0"/>
            </a:endParaRPr>
          </a:p>
        </p:txBody>
      </p:sp>
      <p:sp>
        <p:nvSpPr>
          <p:cNvPr id="8" name="Rectangle 1"/>
          <p:cNvSpPr>
            <a:spLocks noChangeArrowheads="1"/>
          </p:cNvSpPr>
          <p:nvPr/>
        </p:nvSpPr>
        <p:spPr bwMode="auto">
          <a:xfrm>
            <a:off x="785786" y="1813877"/>
            <a:ext cx="7929618"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914400" algn="l"/>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 Welcome and opening remarks</a:t>
            </a:r>
          </a:p>
          <a:p>
            <a:pPr marL="0" marR="0" lvl="0" indent="0" algn="just" defTabSz="914400" rtl="0" eaLnBrk="1" fontAlgn="base" latinLnBrk="0" hangingPunct="1">
              <a:lnSpc>
                <a:spcPct val="100000"/>
              </a:lnSpc>
              <a:spcBef>
                <a:spcPct val="0"/>
              </a:spcBef>
              <a:spcAft>
                <a:spcPct val="0"/>
              </a:spcAft>
              <a:buClrTx/>
              <a:buSzTx/>
              <a:tabLst>
                <a:tab pos="914400" algn="l"/>
              </a:tabLst>
            </a:pPr>
            <a:endParaRPr lang="en-US" sz="800" dirty="0" smtClean="0">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tabLst>
                <a:tab pos="914400" algn="l"/>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 Draft Agenda</a:t>
            </a:r>
          </a:p>
          <a:p>
            <a:pPr marL="0" marR="0" lvl="0" indent="0" algn="just" defTabSz="914400" rtl="0" eaLnBrk="1" fontAlgn="base" latinLnBrk="0" hangingPunct="1">
              <a:lnSpc>
                <a:spcPct val="100000"/>
              </a:lnSpc>
              <a:spcBef>
                <a:spcPct val="0"/>
              </a:spcBef>
              <a:spcAft>
                <a:spcPct val="0"/>
              </a:spcAft>
              <a:buClrTx/>
              <a:buSzTx/>
              <a:tabLst>
                <a:tab pos="914400" algn="l"/>
              </a:tabLst>
            </a:pP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tab pos="914400" algn="l"/>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3 - Roll call of delegates</a:t>
            </a:r>
          </a:p>
          <a:p>
            <a:pPr marL="0" marR="0" lvl="0" indent="0" algn="just" defTabSz="914400" rtl="0" eaLnBrk="0" fontAlgn="base" latinLnBrk="0" hangingPunct="0">
              <a:lnSpc>
                <a:spcPct val="100000"/>
              </a:lnSpc>
              <a:spcBef>
                <a:spcPct val="0"/>
              </a:spcBef>
              <a:spcAft>
                <a:spcPct val="0"/>
              </a:spcAft>
              <a:buClrTx/>
              <a:buSzTx/>
              <a:tabLst>
                <a:tab pos="914400" algn="l"/>
              </a:tabLst>
            </a:pP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Tx/>
              <a:buAutoNum type="arabicPeriod"/>
              <a:tabLst>
                <a:tab pos="914400" algn="l"/>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Administrative list of participants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Tx/>
              <a:buFontTx/>
              <a:buAutoNum type="arabicPeriod"/>
              <a:tabLst>
                <a:tab pos="914400" algn="l"/>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5 minutes presentation of all delegates (company specific, own position in the company and affiliation with subject of IGU SG 3.2)</a:t>
            </a:r>
            <a:b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en-US" sz="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tab pos="914400" algn="l"/>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4- Revision of th</a:t>
            </a:r>
            <a:r>
              <a:rPr lang="en-US" dirty="0" smtClean="0">
                <a:latin typeface="Arial" pitchFamily="34" charset="0"/>
                <a:ea typeface="Times New Roman" pitchFamily="18" charset="0"/>
                <a:cs typeface="Arial" pitchFamily="34" charset="0"/>
              </a:rPr>
              <a:t>e </a:t>
            </a: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Scope and Purpose of the work </a:t>
            </a:r>
          </a:p>
          <a:p>
            <a:pPr marL="0" marR="0" lvl="0" indent="0" algn="just" defTabSz="914400" rtl="0" eaLnBrk="0" fontAlgn="base" latinLnBrk="0" hangingPunct="0">
              <a:lnSpc>
                <a:spcPct val="100000"/>
              </a:lnSpc>
              <a:spcBef>
                <a:spcPct val="0"/>
              </a:spcBef>
              <a:spcAft>
                <a:spcPct val="0"/>
              </a:spcAft>
              <a:buClrTx/>
              <a:buSzTx/>
              <a:buFontTx/>
              <a:buNone/>
              <a:tabLst>
                <a:tab pos="914400" algn="l"/>
              </a:tabLst>
            </a:pPr>
            <a:endParaRPr lang="en-US" sz="800" dirty="0" smtClean="0">
              <a:latin typeface="Arial" pitchFamily="34" charset="0"/>
              <a:ea typeface="Times New Roman" pitchFamily="18" charset="0"/>
              <a:cs typeface="Arial" pitchFamily="34" charset="0"/>
            </a:endParaRPr>
          </a:p>
          <a:p>
            <a:pPr algn="just" eaLnBrk="0" fontAlgn="base" hangingPunct="0">
              <a:spcBef>
                <a:spcPct val="0"/>
              </a:spcBef>
              <a:spcAft>
                <a:spcPct val="0"/>
              </a:spcAft>
              <a:tabLst>
                <a:tab pos="914400" algn="l"/>
              </a:tabLst>
            </a:pPr>
            <a:r>
              <a:rPr lang="en-US" dirty="0" smtClean="0">
                <a:latin typeface="Arial" pitchFamily="34" charset="0"/>
                <a:ea typeface="Times New Roman" pitchFamily="18" charset="0"/>
                <a:cs typeface="Arial" pitchFamily="34" charset="0"/>
              </a:rPr>
              <a:t>5-</a:t>
            </a:r>
            <a:r>
              <a:rPr lang="en-US" dirty="0" smtClean="0">
                <a:ea typeface="Times New Roman" pitchFamily="18" charset="0"/>
              </a:rPr>
              <a:t> </a:t>
            </a:r>
            <a:r>
              <a:rPr lang="en-US" dirty="0" smtClean="0">
                <a:latin typeface="Arial" pitchFamily="34" charset="0"/>
                <a:ea typeface="Times New Roman" pitchFamily="18" charset="0"/>
                <a:cs typeface="Arial" pitchFamily="34" charset="0"/>
              </a:rPr>
              <a:t>Presentation of the SG 3.2’s result [triennium 2009-2012]</a:t>
            </a:r>
            <a:endParaRPr lang="en-US" dirty="0">
              <a:latin typeface="Arial" pitchFamily="34" charset="0"/>
              <a:ea typeface="Times New Roman" pitchFamily="18" charset="0"/>
              <a:cs typeface="Arial" pitchFamily="34" charset="0"/>
            </a:endParaRPr>
          </a:p>
          <a:p>
            <a:pPr algn="just" eaLnBrk="0" fontAlgn="base" hangingPunct="0">
              <a:spcBef>
                <a:spcPct val="0"/>
              </a:spcBef>
              <a:spcAft>
                <a:spcPct val="0"/>
              </a:spcAft>
              <a:tabLst>
                <a:tab pos="914400" algn="l"/>
              </a:tabLst>
            </a:pPr>
            <a:endParaRPr lang="en-US" sz="800" dirty="0">
              <a:latin typeface="Arial" pitchFamily="34" charset="0"/>
              <a:ea typeface="Times New Roman" pitchFamily="18" charset="0"/>
              <a:cs typeface="Arial" pitchFamily="34" charset="0"/>
            </a:endParaRPr>
          </a:p>
          <a:p>
            <a:pPr algn="just" eaLnBrk="0" fontAlgn="base" hangingPunct="0">
              <a:spcBef>
                <a:spcPct val="0"/>
              </a:spcBef>
              <a:spcAft>
                <a:spcPct val="0"/>
              </a:spcAft>
              <a:tabLst>
                <a:tab pos="914400" algn="l"/>
              </a:tabLst>
            </a:pPr>
            <a:r>
              <a:rPr lang="en-US" dirty="0">
                <a:latin typeface="Arial" pitchFamily="34" charset="0"/>
                <a:ea typeface="Times New Roman" pitchFamily="18" charset="0"/>
                <a:cs typeface="Arial" pitchFamily="34" charset="0"/>
              </a:rPr>
              <a:t>6- </a:t>
            </a:r>
            <a:r>
              <a:rPr lang="en-US" dirty="0" smtClean="0">
                <a:ea typeface="Times New Roman" pitchFamily="18" charset="0"/>
              </a:rPr>
              <a:t>M</a:t>
            </a:r>
            <a:r>
              <a:rPr lang="en-US" dirty="0" smtClean="0">
                <a:latin typeface="Arial" pitchFamily="34" charset="0"/>
                <a:ea typeface="Times New Roman" pitchFamily="18" charset="0"/>
                <a:cs typeface="Arial" pitchFamily="34" charset="0"/>
              </a:rPr>
              <a:t>ain </a:t>
            </a:r>
            <a:r>
              <a:rPr lang="en-US" dirty="0">
                <a:latin typeface="Arial" pitchFamily="34" charset="0"/>
                <a:ea typeface="Times New Roman" pitchFamily="18" charset="0"/>
                <a:cs typeface="Arial" pitchFamily="34" charset="0"/>
              </a:rPr>
              <a:t>ideas discussed during the </a:t>
            </a:r>
            <a:r>
              <a:rPr lang="en-US" dirty="0" smtClean="0">
                <a:latin typeface="Arial" pitchFamily="34" charset="0"/>
                <a:ea typeface="Times New Roman" pitchFamily="18" charset="0"/>
                <a:cs typeface="Arial" pitchFamily="34" charset="0"/>
              </a:rPr>
              <a:t>July's and October's conference call.</a:t>
            </a:r>
          </a:p>
          <a:p>
            <a:pPr algn="just" eaLnBrk="0" fontAlgn="base" hangingPunct="0">
              <a:spcBef>
                <a:spcPct val="0"/>
              </a:spcBef>
              <a:spcAft>
                <a:spcPct val="0"/>
              </a:spcAft>
              <a:tabLst>
                <a:tab pos="914400" algn="l"/>
              </a:tabLst>
            </a:pPr>
            <a:endParaRPr lang="en-US" sz="800" dirty="0">
              <a:latin typeface="Arial" pitchFamily="34" charset="0"/>
              <a:ea typeface="Times New Roman" pitchFamily="18" charset="0"/>
              <a:cs typeface="Arial" pitchFamily="34" charset="0"/>
            </a:endParaRPr>
          </a:p>
          <a:p>
            <a:pPr algn="just" eaLnBrk="0" fontAlgn="base" hangingPunct="0">
              <a:spcBef>
                <a:spcPct val="0"/>
              </a:spcBef>
              <a:spcAft>
                <a:spcPct val="0"/>
              </a:spcAft>
              <a:tabLst>
                <a:tab pos="914400" algn="l"/>
              </a:tabLst>
            </a:pPr>
            <a:r>
              <a:rPr lang="en-US" dirty="0" smtClean="0">
                <a:latin typeface="Arial" pitchFamily="34" charset="0"/>
                <a:ea typeface="Times New Roman" pitchFamily="18" charset="0"/>
                <a:cs typeface="Arial" pitchFamily="34" charset="0"/>
              </a:rPr>
              <a:t>7- </a:t>
            </a:r>
            <a:r>
              <a:rPr lang="en-US" dirty="0" smtClean="0">
                <a:ea typeface="Times New Roman" pitchFamily="18" charset="0"/>
              </a:rPr>
              <a:t>D</a:t>
            </a:r>
            <a:r>
              <a:rPr lang="en-US" dirty="0" smtClean="0">
                <a:latin typeface="Arial" pitchFamily="34" charset="0"/>
                <a:ea typeface="Times New Roman" pitchFamily="18" charset="0"/>
                <a:cs typeface="Arial" pitchFamily="34" charset="0"/>
              </a:rPr>
              <a:t>iscussion </a:t>
            </a:r>
            <a:r>
              <a:rPr lang="en-US" dirty="0">
                <a:latin typeface="Arial" pitchFamily="34" charset="0"/>
                <a:ea typeface="Times New Roman" pitchFamily="18" charset="0"/>
                <a:cs typeface="Arial" pitchFamily="34" charset="0"/>
              </a:rPr>
              <a:t>about the 2012-2015’s Questionnaire and Definition of deliverables</a:t>
            </a:r>
            <a:r>
              <a:rPr lang="en-US" dirty="0" smtClean="0">
                <a:latin typeface="Arial" pitchFamily="34" charset="0"/>
                <a:ea typeface="Times New Roman" pitchFamily="18" charset="0"/>
                <a:cs typeface="Arial" pitchFamily="34" charset="0"/>
              </a:rPr>
              <a:t>.</a:t>
            </a:r>
          </a:p>
          <a:p>
            <a:pPr algn="just" eaLnBrk="0" fontAlgn="base" hangingPunct="0">
              <a:spcBef>
                <a:spcPct val="0"/>
              </a:spcBef>
              <a:spcAft>
                <a:spcPct val="0"/>
              </a:spcAft>
              <a:tabLst>
                <a:tab pos="914400" algn="l"/>
              </a:tabLst>
            </a:pPr>
            <a:endParaRPr lang="en-US" sz="800" dirty="0">
              <a:latin typeface="Arial" pitchFamily="34" charset="0"/>
              <a:ea typeface="Times New Roman" pitchFamily="18" charset="0"/>
              <a:cs typeface="Arial" pitchFamily="34" charset="0"/>
            </a:endParaRPr>
          </a:p>
          <a:p>
            <a:pPr algn="just"/>
            <a:r>
              <a:rPr lang="en-US" dirty="0" smtClean="0">
                <a:latin typeface="Arial" pitchFamily="34" charset="0"/>
                <a:ea typeface="Times New Roman" pitchFamily="18" charset="0"/>
                <a:cs typeface="Arial" pitchFamily="34" charset="0"/>
              </a:rPr>
              <a:t>9- </a:t>
            </a:r>
            <a:r>
              <a:rPr lang="en-US" dirty="0">
                <a:latin typeface="Arial" pitchFamily="34" charset="0"/>
                <a:ea typeface="Times New Roman" pitchFamily="18" charset="0"/>
                <a:cs typeface="Arial" pitchFamily="34" charset="0"/>
              </a:rPr>
              <a:t>Milestone /task diagram</a:t>
            </a:r>
          </a:p>
        </p:txBody>
      </p:sp>
      <p:sp>
        <p:nvSpPr>
          <p:cNvPr id="9" name="Rectangle 2"/>
          <p:cNvSpPr>
            <a:spLocks noChangeArrowheads="1"/>
          </p:cNvSpPr>
          <p:nvPr/>
        </p:nvSpPr>
        <p:spPr bwMode="auto">
          <a:xfrm>
            <a:off x="1071538" y="428604"/>
            <a:ext cx="642942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Draft agenda </a:t>
            </a:r>
            <a:endParaRPr kumimoji="0" lang="en-GB"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3" name="Picture 4" descr="C:\Users\KZ1058\AppData\Local\Microsoft\Windows\Temporary Internet Files\Content.Outlook\ADWZTOLY\1_New IGU logo.jpg"/>
          <p:cNvPicPr>
            <a:picLocks noChangeAspect="1" noChangeArrowheads="1"/>
          </p:cNvPicPr>
          <p:nvPr/>
        </p:nvPicPr>
        <p:blipFill>
          <a:blip r:embed="rId3" cstate="print"/>
          <a:srcRect/>
          <a:stretch>
            <a:fillRect/>
          </a:stretch>
        </p:blipFill>
        <p:spPr bwMode="auto">
          <a:xfrm>
            <a:off x="7643813" y="0"/>
            <a:ext cx="1500187" cy="1084263"/>
          </a:xfrm>
          <a:prstGeom prst="rect">
            <a:avLst/>
          </a:prstGeom>
          <a:noFill/>
          <a:ln w="9525">
            <a:noFill/>
            <a:miter lim="800000"/>
            <a:headEnd/>
            <a:tailEnd/>
          </a:ln>
        </p:spPr>
      </p:pic>
      <p:sp>
        <p:nvSpPr>
          <p:cNvPr id="6" name="Rectangle 5"/>
          <p:cNvSpPr/>
          <p:nvPr/>
        </p:nvSpPr>
        <p:spPr>
          <a:xfrm>
            <a:off x="500034" y="6396335"/>
            <a:ext cx="7715304" cy="307777"/>
          </a:xfrm>
          <a:prstGeom prst="rect">
            <a:avLst/>
          </a:prstGeom>
        </p:spPr>
        <p:txBody>
          <a:bodyPr wrap="square">
            <a:spAutoFit/>
          </a:bodyPr>
          <a:lstStyle/>
          <a:p>
            <a:pPr lvl="0" algn="just" eaLnBrk="0" hangingPunct="0">
              <a:tabLst>
                <a:tab pos="457200" algn="l"/>
              </a:tabLst>
            </a:pPr>
            <a:r>
              <a:rPr lang="en-US" sz="1400" b="1" dirty="0">
                <a:solidFill>
                  <a:schemeClr val="bg1">
                    <a:lumMod val="65000"/>
                  </a:schemeClr>
                </a:solidFill>
                <a:latin typeface="Arial" pitchFamily="34" charset="0"/>
                <a:ea typeface="Times New Roman" pitchFamily="18" charset="0"/>
                <a:cs typeface="Arial" pitchFamily="34" charset="0"/>
              </a:rPr>
              <a:t>Study Group 3.2 </a:t>
            </a:r>
            <a:r>
              <a:rPr lang="en-US" sz="1400" b="1" dirty="0" smtClean="0">
                <a:solidFill>
                  <a:schemeClr val="bg1">
                    <a:lumMod val="65000"/>
                  </a:schemeClr>
                </a:solidFill>
                <a:ea typeface="Times New Roman" pitchFamily="18" charset="0"/>
              </a:rPr>
              <a:t>“Pipeline Integrity </a:t>
            </a:r>
            <a:r>
              <a:rPr lang="en-US" sz="1400" b="1" dirty="0">
                <a:solidFill>
                  <a:schemeClr val="bg1">
                    <a:lumMod val="65000"/>
                  </a:schemeClr>
                </a:solidFill>
                <a:latin typeface="Arial" pitchFamily="34" charset="0"/>
                <a:ea typeface="Times New Roman" pitchFamily="18" charset="0"/>
                <a:cs typeface="Arial" pitchFamily="34" charset="0"/>
              </a:rPr>
              <a:t>Management System”</a:t>
            </a:r>
            <a:endParaRPr lang="fr-FR" sz="1400" b="1" dirty="0">
              <a:solidFill>
                <a:schemeClr val="bg1">
                  <a:lumMod val="65000"/>
                </a:schemeClr>
              </a:solidFill>
              <a:latin typeface="Arial" pitchFamily="34" charset="0"/>
              <a:ea typeface="Times New Roman" pitchFamily="18" charset="0"/>
              <a:cs typeface="Arial" pitchFamily="34" charset="0"/>
            </a:endParaRPr>
          </a:p>
        </p:txBody>
      </p:sp>
      <p:sp>
        <p:nvSpPr>
          <p:cNvPr id="4" name="Rectangle 3"/>
          <p:cNvSpPr/>
          <p:nvPr/>
        </p:nvSpPr>
        <p:spPr>
          <a:xfrm>
            <a:off x="1142976" y="500042"/>
            <a:ext cx="3429144" cy="369332"/>
          </a:xfrm>
          <a:prstGeom prst="rect">
            <a:avLst/>
          </a:prstGeom>
        </p:spPr>
        <p:txBody>
          <a:bodyPr wrap="none">
            <a:spAutoFit/>
          </a:bodyPr>
          <a:lstStyle/>
          <a:p>
            <a:pPr algn="ctr"/>
            <a:r>
              <a:rPr lang="en-GB" b="1" i="1" dirty="0" smtClean="0">
                <a:solidFill>
                  <a:srgbClr val="000066"/>
                </a:solidFill>
              </a:rPr>
              <a:t>Attendees 1</a:t>
            </a:r>
            <a:r>
              <a:rPr lang="en-GB" b="1" i="1" baseline="30000" dirty="0" smtClean="0">
                <a:solidFill>
                  <a:srgbClr val="000066"/>
                </a:solidFill>
              </a:rPr>
              <a:t>st</a:t>
            </a:r>
            <a:r>
              <a:rPr lang="en-GB" b="1" i="1" dirty="0" smtClean="0">
                <a:solidFill>
                  <a:srgbClr val="000066"/>
                </a:solidFill>
              </a:rPr>
              <a:t>  SG3.2 meeting</a:t>
            </a:r>
            <a:endParaRPr lang="en-GB" b="1" i="1" dirty="0">
              <a:solidFill>
                <a:srgbClr val="000066"/>
              </a:solidFill>
            </a:endParaRPr>
          </a:p>
        </p:txBody>
      </p:sp>
      <p:sp>
        <p:nvSpPr>
          <p:cNvPr id="5" name="ZoneTexte 4"/>
          <p:cNvSpPr txBox="1"/>
          <p:nvPr/>
        </p:nvSpPr>
        <p:spPr bwMode="auto">
          <a:xfrm>
            <a:off x="928662" y="1428736"/>
            <a:ext cx="8001056" cy="500066"/>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60000"/>
              </a:lnSpc>
              <a:spcBef>
                <a:spcPct val="20000"/>
              </a:spcBef>
              <a:spcAft>
                <a:spcPct val="0"/>
              </a:spcAft>
              <a:buClrTx/>
              <a:buSzTx/>
              <a:buFontTx/>
              <a:buNone/>
              <a:tabLst/>
            </a:pPr>
            <a:r>
              <a:rPr kumimoji="0" lang="en-US" b="0" i="0" u="none" strike="noStrike" kern="1200" cap="none" spc="0" normalizeH="0" baseline="0" dirty="0" smtClean="0">
                <a:ln>
                  <a:noFill/>
                </a:ln>
                <a:solidFill>
                  <a:srgbClr val="3B4247"/>
                </a:solidFill>
                <a:effectLst/>
                <a:uLnTx/>
                <a:uFillTx/>
              </a:rPr>
              <a:t>Attendees of 16 members ( 16 companies – 15 countries – </a:t>
            </a:r>
            <a:r>
              <a:rPr kumimoji="0" lang="en-US" b="0" i="0" u="none" strike="noStrike" kern="1200" cap="none" spc="0" normalizeH="0" baseline="0" dirty="0" smtClean="0">
                <a:ln>
                  <a:noFill/>
                </a:ln>
                <a:solidFill>
                  <a:srgbClr val="3B4247"/>
                </a:solidFill>
                <a:effectLst/>
                <a:uLnTx/>
                <a:uFillTx/>
                <a:hlinkClick r:id="rId4" action="ppaction://hlinkpres?slideindex=12&amp;slidetitle=Diapositive 12"/>
              </a:rPr>
              <a:t>05 </a:t>
            </a:r>
            <a:r>
              <a:rPr kumimoji="0" lang="en-US" b="0" i="0" u="none" strike="noStrike" kern="1200" cap="none" spc="0" normalizeH="0" baseline="0" dirty="0" smtClean="0">
                <a:ln>
                  <a:noFill/>
                </a:ln>
                <a:solidFill>
                  <a:srgbClr val="3B4247"/>
                </a:solidFill>
                <a:effectLst/>
                <a:uLnTx/>
                <a:uFillTx/>
                <a:hlinkClick r:id="rId4" action="ppaction://hlinkpres?slideindex=12&amp;slidetitle=Diapositive 12"/>
              </a:rPr>
              <a:t>continents</a:t>
            </a:r>
            <a:r>
              <a:rPr kumimoji="0" lang="en-US" b="0" i="0" u="none" strike="noStrike" kern="1200" cap="none" spc="0" normalizeH="0" baseline="0" dirty="0" smtClean="0">
                <a:ln>
                  <a:noFill/>
                </a:ln>
                <a:solidFill>
                  <a:srgbClr val="3B4247"/>
                </a:solidFill>
                <a:effectLst/>
                <a:uLnTx/>
                <a:uFillTx/>
              </a:rPr>
              <a:t>)  </a:t>
            </a:r>
          </a:p>
        </p:txBody>
      </p:sp>
      <p:graphicFrame>
        <p:nvGraphicFramePr>
          <p:cNvPr id="8" name="Tableau 7"/>
          <p:cNvGraphicFramePr>
            <a:graphicFrameLocks noGrp="1"/>
          </p:cNvGraphicFramePr>
          <p:nvPr/>
        </p:nvGraphicFramePr>
        <p:xfrm>
          <a:off x="1714480" y="2000240"/>
          <a:ext cx="5715040" cy="4201192"/>
        </p:xfrm>
        <a:graphic>
          <a:graphicData uri="http://schemas.openxmlformats.org/drawingml/2006/table">
            <a:tbl>
              <a:tblPr>
                <a:tableStyleId>{793D81CF-94F2-401A-BA57-92F5A7B2D0C5}</a:tableStyleId>
              </a:tblPr>
              <a:tblGrid>
                <a:gridCol w="1438306"/>
                <a:gridCol w="1425578"/>
                <a:gridCol w="1993900"/>
                <a:gridCol w="857256"/>
              </a:tblGrid>
              <a:tr h="216000">
                <a:tc gridSpan="2">
                  <a:txBody>
                    <a:bodyPr/>
                    <a:lstStyle/>
                    <a:p>
                      <a:pPr algn="ctr" fontAlgn="ctr"/>
                      <a:r>
                        <a:rPr lang="fr-FR" sz="1200" b="0" i="0" u="none" strike="noStrike" dirty="0" err="1" smtClean="0">
                          <a:solidFill>
                            <a:srgbClr val="000000"/>
                          </a:solidFill>
                          <a:latin typeface="Arial" pitchFamily="34" charset="0"/>
                          <a:cs typeface="Arial" pitchFamily="34" charset="0"/>
                        </a:rPr>
                        <a:t>Names</a:t>
                      </a:r>
                      <a:r>
                        <a:rPr lang="fr-FR" sz="1200" b="0" i="0" u="none" strike="noStrike" dirty="0" smtClean="0">
                          <a:solidFill>
                            <a:srgbClr val="000000"/>
                          </a:solidFill>
                          <a:latin typeface="Arial" pitchFamily="34" charset="0"/>
                          <a:cs typeface="Arial" pitchFamily="34" charset="0"/>
                        </a:rPr>
                        <a:t> and </a:t>
                      </a:r>
                      <a:r>
                        <a:rPr lang="fr-FR" sz="1200" b="0" i="0" u="none" strike="noStrike" dirty="0" err="1" smtClean="0">
                          <a:solidFill>
                            <a:srgbClr val="000000"/>
                          </a:solidFill>
                          <a:latin typeface="Arial" pitchFamily="34" charset="0"/>
                          <a:cs typeface="Arial" pitchFamily="34" charset="0"/>
                        </a:rPr>
                        <a:t>surnames</a:t>
                      </a:r>
                      <a:endParaRPr lang="fr-FR" sz="1200" b="0" i="0" u="none" strike="noStrike" dirty="0">
                        <a:solidFill>
                          <a:srgbClr val="000000"/>
                        </a:solidFill>
                        <a:latin typeface="Arial" pitchFamily="34" charset="0"/>
                        <a:cs typeface="Arial" pitchFamily="34" charset="0"/>
                      </a:endParaRPr>
                    </a:p>
                  </a:txBody>
                  <a:tcPr marL="6853" marR="6853" marT="6853" marB="0" anchor="ctr"/>
                </a:tc>
                <a:tc hMerge="1">
                  <a:txBody>
                    <a:bodyPr/>
                    <a:lstStyle/>
                    <a:p>
                      <a:pPr algn="ctr" fontAlgn="ctr"/>
                      <a:endParaRPr lang="fr-FR" sz="1200" b="0" i="0" u="none" strike="noStrike" dirty="0">
                        <a:solidFill>
                          <a:srgbClr val="000000"/>
                        </a:solidFill>
                        <a:latin typeface="Arial" pitchFamily="34" charset="0"/>
                        <a:cs typeface="Arial" pitchFamily="34" charset="0"/>
                      </a:endParaRPr>
                    </a:p>
                  </a:txBody>
                  <a:tcPr marL="6853" marR="6853" marT="6853" marB="0" anchor="ctr"/>
                </a:tc>
                <a:tc>
                  <a:txBody>
                    <a:bodyPr/>
                    <a:lstStyle/>
                    <a:p>
                      <a:pPr algn="ctr" fontAlgn="ctr"/>
                      <a:r>
                        <a:rPr lang="fr-FR" sz="1200" b="0" i="0" u="none" strike="noStrike" dirty="0" err="1" smtClean="0">
                          <a:solidFill>
                            <a:srgbClr val="000000"/>
                          </a:solidFill>
                          <a:latin typeface="Arial" pitchFamily="34" charset="0"/>
                          <a:cs typeface="Arial" pitchFamily="34" charset="0"/>
                        </a:rPr>
                        <a:t>Company</a:t>
                      </a:r>
                      <a:r>
                        <a:rPr lang="fr-FR" sz="1200" b="0" i="0" u="none" strike="noStrike" dirty="0" smtClean="0">
                          <a:solidFill>
                            <a:srgbClr val="000000"/>
                          </a:solidFill>
                          <a:latin typeface="Arial" pitchFamily="34" charset="0"/>
                          <a:cs typeface="Arial" pitchFamily="34" charset="0"/>
                        </a:rPr>
                        <a:t> </a:t>
                      </a:r>
                      <a:endParaRPr lang="fr-FR" sz="1200" b="0" i="0" u="none" strike="noStrike" dirty="0">
                        <a:solidFill>
                          <a:srgbClr val="000000"/>
                        </a:solidFill>
                        <a:latin typeface="Arial" pitchFamily="34" charset="0"/>
                        <a:cs typeface="Arial" pitchFamily="34" charset="0"/>
                      </a:endParaRPr>
                    </a:p>
                  </a:txBody>
                  <a:tcPr marL="6819" marR="6819" marT="6819" marB="0" anchor="ctr"/>
                </a:tc>
                <a:tc>
                  <a:txBody>
                    <a:bodyPr/>
                    <a:lstStyle/>
                    <a:p>
                      <a:pPr algn="ctr" fontAlgn="ctr"/>
                      <a:r>
                        <a:rPr lang="fr-FR" sz="1200" b="0" i="0" u="none" strike="noStrike" dirty="0" smtClean="0">
                          <a:solidFill>
                            <a:srgbClr val="000000"/>
                          </a:solidFill>
                          <a:latin typeface="Arial" pitchFamily="34" charset="0"/>
                          <a:cs typeface="Arial" pitchFamily="34" charset="0"/>
                        </a:rPr>
                        <a:t>Team </a:t>
                      </a:r>
                      <a:endParaRPr lang="fr-FR" sz="1200" b="0" i="0" u="none" strike="noStrike" dirty="0">
                        <a:solidFill>
                          <a:srgbClr val="000000"/>
                        </a:solidFill>
                        <a:latin typeface="Arial" pitchFamily="34" charset="0"/>
                        <a:cs typeface="Arial" pitchFamily="34" charset="0"/>
                      </a:endParaRPr>
                    </a:p>
                  </a:txBody>
                  <a:tcPr marL="6819" marR="6819" marT="6819" marB="0" anchor="ctr"/>
                </a:tc>
              </a:tr>
              <a:tr h="216000">
                <a:tc>
                  <a:txBody>
                    <a:bodyPr/>
                    <a:lstStyle/>
                    <a:p>
                      <a:pPr algn="ctr" fontAlgn="ctr"/>
                      <a:r>
                        <a:rPr lang="fr-FR" sz="1200" u="none" strike="noStrike" dirty="0">
                          <a:latin typeface="Arial" pitchFamily="34" charset="0"/>
                          <a:cs typeface="Arial" pitchFamily="34" charset="0"/>
                        </a:rPr>
                        <a:t>FALABELLA</a:t>
                      </a:r>
                      <a:endParaRPr lang="fr-FR" sz="1200" b="0" i="0" u="none" strike="noStrike" dirty="0">
                        <a:solidFill>
                          <a:srgbClr val="000000"/>
                        </a:solidFill>
                        <a:latin typeface="Arial" pitchFamily="34" charset="0"/>
                        <a:cs typeface="Arial" pitchFamily="34" charset="0"/>
                      </a:endParaRPr>
                    </a:p>
                  </a:txBody>
                  <a:tcPr marL="6853" marR="6853" marT="6853" marB="0" anchor="ctr"/>
                </a:tc>
                <a:tc>
                  <a:txBody>
                    <a:bodyPr/>
                    <a:lstStyle/>
                    <a:p>
                      <a:pPr algn="ctr" fontAlgn="ctr"/>
                      <a:r>
                        <a:rPr lang="fr-FR" sz="1200" u="none" strike="noStrike">
                          <a:latin typeface="Arial" pitchFamily="34" charset="0"/>
                          <a:cs typeface="Arial" pitchFamily="34" charset="0"/>
                        </a:rPr>
                        <a:t>Daniel</a:t>
                      </a:r>
                      <a:endParaRPr lang="fr-FR" sz="1200" b="0" i="0" u="none" strike="noStrike">
                        <a:solidFill>
                          <a:srgbClr val="000000"/>
                        </a:solidFill>
                        <a:latin typeface="Arial" pitchFamily="34" charset="0"/>
                        <a:cs typeface="Arial" pitchFamily="34" charset="0"/>
                      </a:endParaRPr>
                    </a:p>
                  </a:txBody>
                  <a:tcPr marL="6853" marR="6853" marT="6853" marB="0" anchor="ctr"/>
                </a:tc>
                <a:tc>
                  <a:txBody>
                    <a:bodyPr/>
                    <a:lstStyle/>
                    <a:p>
                      <a:pPr algn="ctr" fontAlgn="ctr"/>
                      <a:r>
                        <a:rPr lang="fr-FR" sz="1200" u="none" strike="noStrike" dirty="0">
                          <a:latin typeface="Arial" pitchFamily="34" charset="0"/>
                          <a:cs typeface="Arial" pitchFamily="34" charset="0"/>
                        </a:rPr>
                        <a:t>TGS</a:t>
                      </a:r>
                      <a:endParaRPr lang="fr-FR" sz="1200" b="0" i="0" u="none" strike="noStrike" dirty="0">
                        <a:solidFill>
                          <a:srgbClr val="000000"/>
                        </a:solidFill>
                        <a:latin typeface="Arial" pitchFamily="34" charset="0"/>
                        <a:cs typeface="Arial" pitchFamily="34" charset="0"/>
                      </a:endParaRPr>
                    </a:p>
                  </a:txBody>
                  <a:tcPr marL="6819" marR="6819" marT="6819" marB="0" anchor="ctr"/>
                </a:tc>
                <a:tc>
                  <a:txBody>
                    <a:bodyPr/>
                    <a:lstStyle/>
                    <a:p>
                      <a:pPr algn="ctr" fontAlgn="ctr"/>
                      <a:r>
                        <a:rPr lang="fr-FR" sz="1200" b="0" i="0" u="none" strike="noStrike" dirty="0" smtClean="0">
                          <a:solidFill>
                            <a:srgbClr val="000000"/>
                          </a:solidFill>
                          <a:latin typeface="Arial" pitchFamily="34" charset="0"/>
                          <a:cs typeface="Arial" pitchFamily="34" charset="0"/>
                        </a:rPr>
                        <a:t>4</a:t>
                      </a:r>
                      <a:endParaRPr lang="fr-FR" sz="1200" b="0" i="0" u="none" strike="noStrike" dirty="0">
                        <a:solidFill>
                          <a:srgbClr val="000000"/>
                        </a:solidFill>
                        <a:latin typeface="Arial" pitchFamily="34" charset="0"/>
                        <a:cs typeface="Arial" pitchFamily="34" charset="0"/>
                      </a:endParaRPr>
                    </a:p>
                  </a:txBody>
                  <a:tcPr marL="6819" marR="6819" marT="6819" marB="0" anchor="ctr"/>
                </a:tc>
              </a:tr>
              <a:tr h="216000">
                <a:tc>
                  <a:txBody>
                    <a:bodyPr/>
                    <a:lstStyle/>
                    <a:p>
                      <a:pPr algn="ctr" fontAlgn="ctr"/>
                      <a:r>
                        <a:rPr lang="fr-FR" sz="1200" u="none" strike="noStrike" dirty="0">
                          <a:latin typeface="Arial" pitchFamily="34" charset="0"/>
                          <a:cs typeface="Arial" pitchFamily="34" charset="0"/>
                        </a:rPr>
                        <a:t>TABERKOKT</a:t>
                      </a:r>
                      <a:endParaRPr lang="fr-FR" sz="1200" b="0" i="0" u="none" strike="noStrike" dirty="0">
                        <a:solidFill>
                          <a:srgbClr val="000000"/>
                        </a:solidFill>
                        <a:latin typeface="Arial" pitchFamily="34" charset="0"/>
                        <a:cs typeface="Arial" pitchFamily="34" charset="0"/>
                      </a:endParaRPr>
                    </a:p>
                  </a:txBody>
                  <a:tcPr marL="6853" marR="6853" marT="6853" marB="0" anchor="ctr"/>
                </a:tc>
                <a:tc>
                  <a:txBody>
                    <a:bodyPr/>
                    <a:lstStyle/>
                    <a:p>
                      <a:pPr algn="ctr" fontAlgn="ctr"/>
                      <a:r>
                        <a:rPr lang="fr-FR" sz="1200" u="none" strike="noStrike">
                          <a:latin typeface="Arial" pitchFamily="34" charset="0"/>
                          <a:cs typeface="Arial" pitchFamily="34" charset="0"/>
                        </a:rPr>
                        <a:t>ABDERRAHMANE</a:t>
                      </a:r>
                      <a:endParaRPr lang="fr-FR" sz="1200" b="0" i="0" u="none" strike="noStrike">
                        <a:solidFill>
                          <a:srgbClr val="000000"/>
                        </a:solidFill>
                        <a:latin typeface="Arial" pitchFamily="34" charset="0"/>
                        <a:cs typeface="Arial" pitchFamily="34" charset="0"/>
                      </a:endParaRPr>
                    </a:p>
                  </a:txBody>
                  <a:tcPr marL="6853" marR="6853" marT="6853" marB="0" anchor="ctr"/>
                </a:tc>
                <a:tc>
                  <a:txBody>
                    <a:bodyPr/>
                    <a:lstStyle/>
                    <a:p>
                      <a:pPr algn="ctr" fontAlgn="ctr"/>
                      <a:r>
                        <a:rPr lang="fr-FR" sz="1200" b="0" i="0" u="none" strike="noStrike" dirty="0" err="1" smtClean="0">
                          <a:solidFill>
                            <a:srgbClr val="000000"/>
                          </a:solidFill>
                          <a:latin typeface="Arial" pitchFamily="34" charset="0"/>
                          <a:cs typeface="Arial" pitchFamily="34" charset="0"/>
                        </a:rPr>
                        <a:t>GRTG;Spa</a:t>
                      </a:r>
                      <a:r>
                        <a:rPr lang="fr-FR" sz="1200" b="0" i="0" u="none" strike="noStrike" baseline="0" dirty="0" smtClean="0">
                          <a:solidFill>
                            <a:srgbClr val="000000"/>
                          </a:solidFill>
                          <a:latin typeface="Arial" pitchFamily="34" charset="0"/>
                          <a:cs typeface="Arial" pitchFamily="34" charset="0"/>
                        </a:rPr>
                        <a:t> </a:t>
                      </a:r>
                      <a:endParaRPr lang="fr-FR" sz="1200" b="0" i="0" u="none" strike="noStrike" dirty="0">
                        <a:solidFill>
                          <a:srgbClr val="000000"/>
                        </a:solidFill>
                        <a:latin typeface="Arial" pitchFamily="34" charset="0"/>
                        <a:cs typeface="Arial" pitchFamily="34" charset="0"/>
                      </a:endParaRPr>
                    </a:p>
                  </a:txBody>
                  <a:tcPr marL="6819" marR="6819" marT="6819" marB="0" anchor="ctr"/>
                </a:tc>
                <a:tc>
                  <a:txBody>
                    <a:bodyPr/>
                    <a:lstStyle/>
                    <a:p>
                      <a:pPr algn="ctr" fontAlgn="ctr"/>
                      <a:r>
                        <a:rPr lang="fr-FR" sz="1200" b="0" i="0" u="none" strike="noStrike" dirty="0" smtClean="0">
                          <a:solidFill>
                            <a:srgbClr val="000000"/>
                          </a:solidFill>
                          <a:latin typeface="Arial" pitchFamily="34" charset="0"/>
                          <a:cs typeface="Arial" pitchFamily="34" charset="0"/>
                        </a:rPr>
                        <a:t>2</a:t>
                      </a:r>
                      <a:endParaRPr lang="fr-FR" sz="1200" b="0" i="0" u="none" strike="noStrike" dirty="0">
                        <a:solidFill>
                          <a:srgbClr val="000000"/>
                        </a:solidFill>
                        <a:latin typeface="Arial" pitchFamily="34" charset="0"/>
                        <a:cs typeface="Arial" pitchFamily="34" charset="0"/>
                      </a:endParaRPr>
                    </a:p>
                  </a:txBody>
                  <a:tcPr marL="6819" marR="6819" marT="6819" marB="0" anchor="ctr"/>
                </a:tc>
              </a:tr>
              <a:tr h="216000">
                <a:tc>
                  <a:txBody>
                    <a:bodyPr/>
                    <a:lstStyle/>
                    <a:p>
                      <a:pPr algn="ctr" fontAlgn="ctr"/>
                      <a:r>
                        <a:rPr lang="fr-FR" sz="1200" u="none" strike="noStrike" dirty="0" smtClean="0">
                          <a:latin typeface="Arial" pitchFamily="34" charset="0"/>
                          <a:cs typeface="Arial" pitchFamily="34" charset="0"/>
                        </a:rPr>
                        <a:t>NAZMI</a:t>
                      </a:r>
                      <a:endParaRPr lang="fr-FR" sz="1200" b="0" i="0" u="none" strike="noStrike" dirty="0">
                        <a:solidFill>
                          <a:srgbClr val="000000"/>
                        </a:solidFill>
                        <a:latin typeface="Arial" pitchFamily="34" charset="0"/>
                        <a:cs typeface="Arial" pitchFamily="34" charset="0"/>
                      </a:endParaRPr>
                    </a:p>
                  </a:txBody>
                  <a:tcPr marL="6853" marR="6853" marT="6853" marB="0" anchor="ctr"/>
                </a:tc>
                <a:tc>
                  <a:txBody>
                    <a:bodyPr/>
                    <a:lstStyle/>
                    <a:p>
                      <a:pPr algn="ctr" fontAlgn="ctr"/>
                      <a:r>
                        <a:rPr lang="fr-FR" sz="1200" u="none" strike="noStrike">
                          <a:latin typeface="Arial" pitchFamily="34" charset="0"/>
                          <a:cs typeface="Arial" pitchFamily="34" charset="0"/>
                        </a:rPr>
                        <a:t>Mohd</a:t>
                      </a:r>
                      <a:endParaRPr lang="fr-FR" sz="1200" b="0" i="0" u="none" strike="noStrike">
                        <a:solidFill>
                          <a:srgbClr val="000000"/>
                        </a:solidFill>
                        <a:latin typeface="Arial" pitchFamily="34" charset="0"/>
                        <a:cs typeface="Arial" pitchFamily="34" charset="0"/>
                      </a:endParaRPr>
                    </a:p>
                  </a:txBody>
                  <a:tcPr marL="6853" marR="6853" marT="6853" marB="0" anchor="ctr"/>
                </a:tc>
                <a:tc>
                  <a:txBody>
                    <a:bodyPr/>
                    <a:lstStyle/>
                    <a:p>
                      <a:pPr algn="ctr" fontAlgn="ctr"/>
                      <a:r>
                        <a:rPr lang="fr-FR" sz="1200" u="none" strike="noStrike" dirty="0" err="1">
                          <a:latin typeface="Arial" pitchFamily="34" charset="0"/>
                          <a:cs typeface="Arial" pitchFamily="34" charset="0"/>
                        </a:rPr>
                        <a:t>Petronas</a:t>
                      </a:r>
                      <a:endParaRPr lang="fr-FR" sz="1200" b="0" i="0" u="none" strike="noStrike" dirty="0">
                        <a:solidFill>
                          <a:srgbClr val="000000"/>
                        </a:solidFill>
                        <a:latin typeface="Arial" pitchFamily="34" charset="0"/>
                        <a:cs typeface="Arial" pitchFamily="34" charset="0"/>
                      </a:endParaRPr>
                    </a:p>
                  </a:txBody>
                  <a:tcPr marL="6819" marR="6819" marT="6819" marB="0" anchor="ctr"/>
                </a:tc>
                <a:tc>
                  <a:txBody>
                    <a:bodyPr/>
                    <a:lstStyle/>
                    <a:p>
                      <a:pPr algn="ctr" fontAlgn="ctr"/>
                      <a:r>
                        <a:rPr lang="fr-FR" sz="1200" b="0" i="0" u="none" strike="noStrike" dirty="0" smtClean="0">
                          <a:solidFill>
                            <a:srgbClr val="000000"/>
                          </a:solidFill>
                          <a:latin typeface="Arial" pitchFamily="34" charset="0"/>
                          <a:cs typeface="Arial" pitchFamily="34" charset="0"/>
                        </a:rPr>
                        <a:t>4</a:t>
                      </a:r>
                      <a:endParaRPr lang="fr-FR" sz="1200" b="0" i="0" u="none" strike="noStrike" dirty="0">
                        <a:solidFill>
                          <a:srgbClr val="000000"/>
                        </a:solidFill>
                        <a:latin typeface="Arial" pitchFamily="34" charset="0"/>
                        <a:cs typeface="Arial" pitchFamily="34" charset="0"/>
                      </a:endParaRPr>
                    </a:p>
                  </a:txBody>
                  <a:tcPr marL="6819" marR="6819" marT="6819" marB="0" anchor="ctr"/>
                </a:tc>
              </a:tr>
              <a:tr h="216000">
                <a:tc>
                  <a:txBody>
                    <a:bodyPr/>
                    <a:lstStyle/>
                    <a:p>
                      <a:pPr algn="ctr" fontAlgn="ctr"/>
                      <a:r>
                        <a:rPr lang="fr-FR" sz="1200" u="none" strike="noStrike" dirty="0" smtClean="0">
                          <a:latin typeface="Arial" pitchFamily="34" charset="0"/>
                          <a:cs typeface="Arial" pitchFamily="34" charset="0"/>
                        </a:rPr>
                        <a:t>PINTO LEMGRUBER</a:t>
                      </a:r>
                      <a:endParaRPr lang="fr-FR" sz="1200" b="0" i="0" u="none" strike="noStrike" dirty="0">
                        <a:solidFill>
                          <a:srgbClr val="000000"/>
                        </a:solidFill>
                        <a:latin typeface="Arial" pitchFamily="34" charset="0"/>
                        <a:cs typeface="Arial" pitchFamily="34" charset="0"/>
                      </a:endParaRPr>
                    </a:p>
                  </a:txBody>
                  <a:tcPr marL="6853" marR="6853" marT="6853" marB="0" anchor="ctr"/>
                </a:tc>
                <a:tc>
                  <a:txBody>
                    <a:bodyPr/>
                    <a:lstStyle/>
                    <a:p>
                      <a:pPr algn="ctr" fontAlgn="ctr"/>
                      <a:r>
                        <a:rPr lang="fr-FR" sz="1200" u="none" strike="noStrike">
                          <a:latin typeface="Arial" pitchFamily="34" charset="0"/>
                          <a:cs typeface="Arial" pitchFamily="34" charset="0"/>
                        </a:rPr>
                        <a:t>Nelson</a:t>
                      </a:r>
                      <a:endParaRPr lang="fr-FR" sz="1200" b="0" i="0" u="none" strike="noStrike">
                        <a:solidFill>
                          <a:srgbClr val="000000"/>
                        </a:solidFill>
                        <a:latin typeface="Arial" pitchFamily="34" charset="0"/>
                        <a:cs typeface="Arial" pitchFamily="34" charset="0"/>
                      </a:endParaRPr>
                    </a:p>
                  </a:txBody>
                  <a:tcPr marL="6853" marR="6853" marT="6853" marB="0" anchor="ctr"/>
                </a:tc>
                <a:tc>
                  <a:txBody>
                    <a:bodyPr/>
                    <a:lstStyle/>
                    <a:p>
                      <a:pPr algn="ctr" fontAlgn="ctr"/>
                      <a:r>
                        <a:rPr lang="fr-FR" sz="1200" u="none" strike="noStrike" dirty="0">
                          <a:latin typeface="Arial" pitchFamily="34" charset="0"/>
                          <a:cs typeface="Arial" pitchFamily="34" charset="0"/>
                        </a:rPr>
                        <a:t>TBG</a:t>
                      </a:r>
                      <a:endParaRPr lang="fr-FR" sz="1200" b="0" i="0" u="none" strike="noStrike" dirty="0">
                        <a:solidFill>
                          <a:srgbClr val="000000"/>
                        </a:solidFill>
                        <a:latin typeface="Arial" pitchFamily="34" charset="0"/>
                        <a:cs typeface="Arial" pitchFamily="34" charset="0"/>
                      </a:endParaRPr>
                    </a:p>
                  </a:txBody>
                  <a:tcPr marL="6819" marR="6819" marT="6819" marB="0" anchor="ctr"/>
                </a:tc>
                <a:tc>
                  <a:txBody>
                    <a:bodyPr/>
                    <a:lstStyle/>
                    <a:p>
                      <a:pPr algn="ctr" fontAlgn="ctr"/>
                      <a:r>
                        <a:rPr lang="fr-FR" sz="1200" b="0" i="0" u="none" strike="noStrike" dirty="0" smtClean="0">
                          <a:solidFill>
                            <a:srgbClr val="000000"/>
                          </a:solidFill>
                          <a:latin typeface="Arial" pitchFamily="34" charset="0"/>
                          <a:cs typeface="Arial" pitchFamily="34" charset="0"/>
                        </a:rPr>
                        <a:t>3</a:t>
                      </a:r>
                      <a:endParaRPr lang="fr-FR" sz="1200" b="0" i="0" u="none" strike="noStrike" dirty="0">
                        <a:solidFill>
                          <a:srgbClr val="000000"/>
                        </a:solidFill>
                        <a:latin typeface="Arial" pitchFamily="34" charset="0"/>
                        <a:cs typeface="Arial" pitchFamily="34" charset="0"/>
                      </a:endParaRPr>
                    </a:p>
                  </a:txBody>
                  <a:tcPr marL="6819" marR="6819" marT="6819" marB="0" anchor="ctr"/>
                </a:tc>
              </a:tr>
              <a:tr h="216000">
                <a:tc>
                  <a:txBody>
                    <a:bodyPr/>
                    <a:lstStyle/>
                    <a:p>
                      <a:pPr algn="ctr" fontAlgn="ctr"/>
                      <a:r>
                        <a:rPr lang="fr-FR" sz="1200" u="none" strike="noStrike" dirty="0">
                          <a:latin typeface="Arial" pitchFamily="34" charset="0"/>
                          <a:cs typeface="Arial" pitchFamily="34" charset="0"/>
                        </a:rPr>
                        <a:t>KRISHNASWAMY</a:t>
                      </a:r>
                      <a:endParaRPr lang="fr-FR" sz="1200" b="0" i="0" u="none" strike="noStrike" dirty="0">
                        <a:solidFill>
                          <a:srgbClr val="000000"/>
                        </a:solidFill>
                        <a:latin typeface="Arial" pitchFamily="34" charset="0"/>
                        <a:cs typeface="Arial" pitchFamily="34" charset="0"/>
                      </a:endParaRPr>
                    </a:p>
                  </a:txBody>
                  <a:tcPr marL="6853" marR="6853" marT="6853" marB="0" anchor="ctr"/>
                </a:tc>
                <a:tc>
                  <a:txBody>
                    <a:bodyPr/>
                    <a:lstStyle/>
                    <a:p>
                      <a:pPr algn="ctr" fontAlgn="ctr"/>
                      <a:r>
                        <a:rPr lang="fr-FR" sz="1200" u="none" strike="noStrike">
                          <a:latin typeface="Arial" pitchFamily="34" charset="0"/>
                          <a:cs typeface="Arial" pitchFamily="34" charset="0"/>
                        </a:rPr>
                        <a:t>Padmanabhan</a:t>
                      </a:r>
                      <a:endParaRPr lang="fr-FR" sz="1200" b="0" i="0" u="none" strike="noStrike">
                        <a:solidFill>
                          <a:srgbClr val="000000"/>
                        </a:solidFill>
                        <a:latin typeface="Arial" pitchFamily="34" charset="0"/>
                        <a:cs typeface="Arial" pitchFamily="34" charset="0"/>
                      </a:endParaRPr>
                    </a:p>
                  </a:txBody>
                  <a:tcPr marL="6853" marR="6853" marT="6853" marB="0" anchor="ctr"/>
                </a:tc>
                <a:tc>
                  <a:txBody>
                    <a:bodyPr/>
                    <a:lstStyle/>
                    <a:p>
                      <a:pPr algn="ctr" fontAlgn="ctr"/>
                      <a:r>
                        <a:rPr lang="fr-FR" sz="1200" u="none" strike="noStrike" dirty="0">
                          <a:latin typeface="Arial" pitchFamily="34" charset="0"/>
                          <a:cs typeface="Arial" pitchFamily="34" charset="0"/>
                        </a:rPr>
                        <a:t>energinet.dk</a:t>
                      </a:r>
                      <a:endParaRPr lang="fr-FR" sz="1200" b="0" i="0" u="none" strike="noStrike" dirty="0">
                        <a:solidFill>
                          <a:srgbClr val="000000"/>
                        </a:solidFill>
                        <a:latin typeface="Arial" pitchFamily="34" charset="0"/>
                        <a:cs typeface="Arial" pitchFamily="34" charset="0"/>
                      </a:endParaRPr>
                    </a:p>
                  </a:txBody>
                  <a:tcPr marL="6819" marR="6819" marT="6819" marB="0" anchor="ctr"/>
                </a:tc>
                <a:tc>
                  <a:txBody>
                    <a:bodyPr/>
                    <a:lstStyle/>
                    <a:p>
                      <a:pPr algn="ctr" fontAlgn="ctr"/>
                      <a:r>
                        <a:rPr lang="fr-FR" sz="1200" b="0" i="0" u="none" strike="noStrike" dirty="0" smtClean="0">
                          <a:solidFill>
                            <a:srgbClr val="000000"/>
                          </a:solidFill>
                          <a:latin typeface="Arial" pitchFamily="34" charset="0"/>
                          <a:cs typeface="Arial" pitchFamily="34" charset="0"/>
                        </a:rPr>
                        <a:t>3</a:t>
                      </a:r>
                      <a:endParaRPr lang="fr-FR" sz="1200" b="0" i="0" u="none" strike="noStrike" dirty="0">
                        <a:solidFill>
                          <a:srgbClr val="000000"/>
                        </a:solidFill>
                        <a:latin typeface="Arial" pitchFamily="34" charset="0"/>
                        <a:cs typeface="Arial" pitchFamily="34" charset="0"/>
                      </a:endParaRPr>
                    </a:p>
                  </a:txBody>
                  <a:tcPr marL="6819" marR="6819" marT="6819" marB="0" anchor="ctr"/>
                </a:tc>
              </a:tr>
              <a:tr h="216000">
                <a:tc>
                  <a:txBody>
                    <a:bodyPr/>
                    <a:lstStyle/>
                    <a:p>
                      <a:pPr algn="ctr" fontAlgn="ctr"/>
                      <a:r>
                        <a:rPr lang="fr-FR" sz="1200" u="none" strike="noStrike" dirty="0">
                          <a:latin typeface="Arial" pitchFamily="34" charset="0"/>
                          <a:cs typeface="Arial" pitchFamily="34" charset="0"/>
                        </a:rPr>
                        <a:t>MASMOUDI</a:t>
                      </a:r>
                      <a:endParaRPr lang="fr-FR" sz="1200" b="0" i="0" u="none" strike="noStrike" dirty="0">
                        <a:solidFill>
                          <a:srgbClr val="000000"/>
                        </a:solidFill>
                        <a:latin typeface="Arial" pitchFamily="34" charset="0"/>
                        <a:cs typeface="Arial" pitchFamily="34" charset="0"/>
                      </a:endParaRPr>
                    </a:p>
                  </a:txBody>
                  <a:tcPr marL="6853" marR="6853" marT="6853" marB="0" anchor="ctr"/>
                </a:tc>
                <a:tc>
                  <a:txBody>
                    <a:bodyPr/>
                    <a:lstStyle/>
                    <a:p>
                      <a:pPr algn="ctr" fontAlgn="ctr"/>
                      <a:r>
                        <a:rPr lang="fr-FR" sz="1200" u="none" strike="noStrike" dirty="0">
                          <a:latin typeface="Arial" pitchFamily="34" charset="0"/>
                          <a:cs typeface="Arial" pitchFamily="34" charset="0"/>
                        </a:rPr>
                        <a:t>Med </a:t>
                      </a:r>
                      <a:r>
                        <a:rPr lang="fr-FR" sz="1200" u="none" strike="noStrike" dirty="0" err="1">
                          <a:latin typeface="Arial" pitchFamily="34" charset="0"/>
                          <a:cs typeface="Arial" pitchFamily="34" charset="0"/>
                        </a:rPr>
                        <a:t>Adnene</a:t>
                      </a:r>
                      <a:endParaRPr lang="fr-FR" sz="1200" b="0" i="0" u="none" strike="noStrike" dirty="0">
                        <a:solidFill>
                          <a:srgbClr val="000000"/>
                        </a:solidFill>
                        <a:latin typeface="Arial" pitchFamily="34" charset="0"/>
                        <a:cs typeface="Arial" pitchFamily="34" charset="0"/>
                      </a:endParaRPr>
                    </a:p>
                  </a:txBody>
                  <a:tcPr marL="6853" marR="6853" marT="6853" marB="0" anchor="ctr"/>
                </a:tc>
                <a:tc>
                  <a:txBody>
                    <a:bodyPr/>
                    <a:lstStyle/>
                    <a:p>
                      <a:pPr algn="ctr" fontAlgn="ctr"/>
                      <a:r>
                        <a:rPr lang="fr-FR" sz="1200" u="none" strike="noStrike" dirty="0">
                          <a:latin typeface="Arial" pitchFamily="34" charset="0"/>
                          <a:cs typeface="Arial" pitchFamily="34" charset="0"/>
                        </a:rPr>
                        <a:t>STEG</a:t>
                      </a:r>
                      <a:endParaRPr lang="fr-FR" sz="1200" b="0" i="0" u="none" strike="noStrike" dirty="0">
                        <a:solidFill>
                          <a:srgbClr val="000000"/>
                        </a:solidFill>
                        <a:latin typeface="Arial" pitchFamily="34" charset="0"/>
                        <a:cs typeface="Arial" pitchFamily="34" charset="0"/>
                      </a:endParaRPr>
                    </a:p>
                  </a:txBody>
                  <a:tcPr marL="6819" marR="6819" marT="6819" marB="0" anchor="ctr"/>
                </a:tc>
                <a:tc>
                  <a:txBody>
                    <a:bodyPr/>
                    <a:lstStyle/>
                    <a:p>
                      <a:pPr algn="ctr" fontAlgn="ctr"/>
                      <a:r>
                        <a:rPr lang="fr-FR" sz="1200" b="0" i="0" u="none" strike="noStrike" dirty="0" smtClean="0">
                          <a:solidFill>
                            <a:srgbClr val="000000"/>
                          </a:solidFill>
                          <a:latin typeface="Arial" pitchFamily="34" charset="0"/>
                          <a:cs typeface="Arial" pitchFamily="34" charset="0"/>
                        </a:rPr>
                        <a:t>1</a:t>
                      </a:r>
                      <a:endParaRPr lang="fr-FR" sz="1200" b="0" i="0" u="none" strike="noStrike" dirty="0">
                        <a:solidFill>
                          <a:srgbClr val="000000"/>
                        </a:solidFill>
                        <a:latin typeface="Arial" pitchFamily="34" charset="0"/>
                        <a:cs typeface="Arial" pitchFamily="34" charset="0"/>
                      </a:endParaRPr>
                    </a:p>
                  </a:txBody>
                  <a:tcPr marL="6819" marR="6819" marT="6819" marB="0" anchor="ctr"/>
                </a:tc>
              </a:tr>
              <a:tr h="216000">
                <a:tc>
                  <a:txBody>
                    <a:bodyPr/>
                    <a:lstStyle/>
                    <a:p>
                      <a:pPr algn="ctr" fontAlgn="ctr"/>
                      <a:r>
                        <a:rPr lang="fr-FR" sz="1200" u="none" strike="noStrike" dirty="0">
                          <a:latin typeface="Arial" pitchFamily="34" charset="0"/>
                          <a:cs typeface="Arial" pitchFamily="34" charset="0"/>
                        </a:rPr>
                        <a:t>NUKOVIC</a:t>
                      </a:r>
                      <a:endParaRPr lang="fr-FR" sz="1200" b="0" i="0" u="none" strike="noStrike" dirty="0">
                        <a:solidFill>
                          <a:srgbClr val="000000"/>
                        </a:solidFill>
                        <a:latin typeface="Arial" pitchFamily="34" charset="0"/>
                        <a:cs typeface="Arial" pitchFamily="34" charset="0"/>
                      </a:endParaRPr>
                    </a:p>
                  </a:txBody>
                  <a:tcPr marL="6853" marR="6853" marT="6853" marB="0" anchor="ctr"/>
                </a:tc>
                <a:tc>
                  <a:txBody>
                    <a:bodyPr/>
                    <a:lstStyle/>
                    <a:p>
                      <a:pPr algn="ctr" fontAlgn="ctr"/>
                      <a:r>
                        <a:rPr lang="fr-FR" sz="1200" u="none" strike="noStrike" dirty="0">
                          <a:latin typeface="Arial" pitchFamily="34" charset="0"/>
                          <a:cs typeface="Arial" pitchFamily="34" charset="0"/>
                        </a:rPr>
                        <a:t>RASTISLAV</a:t>
                      </a:r>
                      <a:endParaRPr lang="fr-FR" sz="1200" b="0" i="0" u="none" strike="noStrike" dirty="0">
                        <a:solidFill>
                          <a:srgbClr val="000000"/>
                        </a:solidFill>
                        <a:latin typeface="Arial" pitchFamily="34" charset="0"/>
                        <a:cs typeface="Arial" pitchFamily="34" charset="0"/>
                      </a:endParaRPr>
                    </a:p>
                  </a:txBody>
                  <a:tcPr marL="6853" marR="6853" marT="6853" marB="0" anchor="ctr"/>
                </a:tc>
                <a:tc>
                  <a:txBody>
                    <a:bodyPr/>
                    <a:lstStyle/>
                    <a:p>
                      <a:pPr algn="ctr" fontAlgn="ctr"/>
                      <a:r>
                        <a:rPr lang="fr-FR" sz="1200" u="none" strike="noStrike" dirty="0">
                          <a:latin typeface="Arial" pitchFamily="34" charset="0"/>
                          <a:cs typeface="Arial" pitchFamily="34" charset="0"/>
                        </a:rPr>
                        <a:t>EUSTREAM AS</a:t>
                      </a:r>
                      <a:endParaRPr lang="fr-FR" sz="1200" b="0" i="0" u="none" strike="noStrike" dirty="0">
                        <a:solidFill>
                          <a:srgbClr val="000000"/>
                        </a:solidFill>
                        <a:latin typeface="Arial" pitchFamily="34" charset="0"/>
                        <a:cs typeface="Arial" pitchFamily="34" charset="0"/>
                      </a:endParaRPr>
                    </a:p>
                  </a:txBody>
                  <a:tcPr marL="6819" marR="6819" marT="6819" marB="0" anchor="ctr"/>
                </a:tc>
                <a:tc>
                  <a:txBody>
                    <a:bodyPr/>
                    <a:lstStyle/>
                    <a:p>
                      <a:pPr algn="ctr" fontAlgn="ctr"/>
                      <a:r>
                        <a:rPr lang="fr-FR" sz="1200" b="0" i="0" u="none" strike="noStrike" dirty="0" smtClean="0">
                          <a:solidFill>
                            <a:srgbClr val="000000"/>
                          </a:solidFill>
                          <a:latin typeface="Arial" pitchFamily="34" charset="0"/>
                          <a:cs typeface="Arial" pitchFamily="34" charset="0"/>
                        </a:rPr>
                        <a:t>1</a:t>
                      </a:r>
                      <a:endParaRPr lang="fr-FR" sz="1200" b="0" i="0" u="none" strike="noStrike" dirty="0">
                        <a:solidFill>
                          <a:srgbClr val="000000"/>
                        </a:solidFill>
                        <a:latin typeface="Arial" pitchFamily="34" charset="0"/>
                        <a:cs typeface="Arial" pitchFamily="34" charset="0"/>
                      </a:endParaRPr>
                    </a:p>
                  </a:txBody>
                  <a:tcPr marL="6819" marR="6819" marT="6819" marB="0" anchor="ctr"/>
                </a:tc>
              </a:tr>
              <a:tr h="216000">
                <a:tc>
                  <a:txBody>
                    <a:bodyPr/>
                    <a:lstStyle/>
                    <a:p>
                      <a:pPr algn="ctr" fontAlgn="ctr"/>
                      <a:r>
                        <a:rPr lang="fr-FR" sz="1200" u="none" strike="noStrike" dirty="0">
                          <a:latin typeface="Arial" pitchFamily="34" charset="0"/>
                          <a:cs typeface="Arial" pitchFamily="34" charset="0"/>
                        </a:rPr>
                        <a:t>SAID</a:t>
                      </a:r>
                      <a:endParaRPr lang="fr-FR" sz="1200" b="0" i="0" u="none" strike="noStrike" dirty="0">
                        <a:solidFill>
                          <a:srgbClr val="000000"/>
                        </a:solidFill>
                        <a:latin typeface="Arial" pitchFamily="34" charset="0"/>
                        <a:cs typeface="Arial" pitchFamily="34" charset="0"/>
                      </a:endParaRPr>
                    </a:p>
                  </a:txBody>
                  <a:tcPr marL="6853" marR="6853" marT="6853" marB="0" anchor="ctr"/>
                </a:tc>
                <a:tc>
                  <a:txBody>
                    <a:bodyPr/>
                    <a:lstStyle/>
                    <a:p>
                      <a:pPr algn="ctr" fontAlgn="ctr"/>
                      <a:r>
                        <a:rPr lang="fr-FR" sz="1200" u="none" strike="noStrike" dirty="0" err="1">
                          <a:latin typeface="Arial" pitchFamily="34" charset="0"/>
                          <a:cs typeface="Arial" pitchFamily="34" charset="0"/>
                        </a:rPr>
                        <a:t>Noureddine</a:t>
                      </a:r>
                      <a:endParaRPr lang="fr-FR" sz="1200" b="0" i="0" u="none" strike="noStrike" dirty="0">
                        <a:solidFill>
                          <a:srgbClr val="000000"/>
                        </a:solidFill>
                        <a:latin typeface="Arial" pitchFamily="34" charset="0"/>
                        <a:cs typeface="Arial" pitchFamily="34" charset="0"/>
                      </a:endParaRPr>
                    </a:p>
                  </a:txBody>
                  <a:tcPr marL="6853" marR="6853" marT="6853" marB="0" anchor="ctr"/>
                </a:tc>
                <a:tc>
                  <a:txBody>
                    <a:bodyPr/>
                    <a:lstStyle/>
                    <a:p>
                      <a:pPr algn="ctr" fontAlgn="ctr"/>
                      <a:r>
                        <a:rPr lang="fr-FR" sz="1200" u="none" strike="noStrike" dirty="0">
                          <a:latin typeface="Arial" pitchFamily="34" charset="0"/>
                          <a:cs typeface="Arial" pitchFamily="34" charset="0"/>
                        </a:rPr>
                        <a:t>SERGAZ</a:t>
                      </a:r>
                      <a:endParaRPr lang="fr-FR" sz="1200" b="0" i="0" u="none" strike="noStrike" dirty="0">
                        <a:solidFill>
                          <a:srgbClr val="000000"/>
                        </a:solidFill>
                        <a:latin typeface="Arial" pitchFamily="34" charset="0"/>
                        <a:cs typeface="Arial" pitchFamily="34" charset="0"/>
                      </a:endParaRPr>
                    </a:p>
                  </a:txBody>
                  <a:tcPr marL="6819" marR="6819" marT="6819" marB="0" anchor="ctr"/>
                </a:tc>
                <a:tc>
                  <a:txBody>
                    <a:bodyPr/>
                    <a:lstStyle/>
                    <a:p>
                      <a:pPr algn="ctr" fontAlgn="ctr"/>
                      <a:r>
                        <a:rPr lang="fr-FR" sz="1200" b="0" i="0" u="none" strike="noStrike" dirty="0" smtClean="0">
                          <a:solidFill>
                            <a:srgbClr val="000000"/>
                          </a:solidFill>
                          <a:latin typeface="Arial" pitchFamily="34" charset="0"/>
                          <a:cs typeface="Arial" pitchFamily="34" charset="0"/>
                        </a:rPr>
                        <a:t>3</a:t>
                      </a:r>
                      <a:endParaRPr lang="fr-FR" sz="1200" b="0" i="0" u="none" strike="noStrike" dirty="0">
                        <a:solidFill>
                          <a:srgbClr val="000000"/>
                        </a:solidFill>
                        <a:latin typeface="Arial" pitchFamily="34" charset="0"/>
                        <a:cs typeface="Arial" pitchFamily="34" charset="0"/>
                      </a:endParaRPr>
                    </a:p>
                  </a:txBody>
                  <a:tcPr marL="6819" marR="6819" marT="6819" marB="0" anchor="ctr"/>
                </a:tc>
              </a:tr>
              <a:tr h="216000">
                <a:tc>
                  <a:txBody>
                    <a:bodyPr/>
                    <a:lstStyle/>
                    <a:p>
                      <a:pPr algn="ctr" fontAlgn="ctr"/>
                      <a:r>
                        <a:rPr lang="fr-FR" sz="1200" u="none" strike="noStrike" dirty="0">
                          <a:latin typeface="Arial" pitchFamily="34" charset="0"/>
                          <a:cs typeface="Arial" pitchFamily="34" charset="0"/>
                        </a:rPr>
                        <a:t>KIM </a:t>
                      </a:r>
                      <a:endParaRPr lang="fr-FR" sz="1200" b="0" i="0" u="none" strike="noStrike" dirty="0">
                        <a:solidFill>
                          <a:srgbClr val="000000"/>
                        </a:solidFill>
                        <a:latin typeface="Arial" pitchFamily="34" charset="0"/>
                        <a:cs typeface="Arial" pitchFamily="34" charset="0"/>
                      </a:endParaRPr>
                    </a:p>
                  </a:txBody>
                  <a:tcPr marL="6853" marR="6853" marT="6853" marB="0" anchor="ctr"/>
                </a:tc>
                <a:tc>
                  <a:txBody>
                    <a:bodyPr/>
                    <a:lstStyle/>
                    <a:p>
                      <a:pPr algn="ctr" fontAlgn="ctr"/>
                      <a:r>
                        <a:rPr lang="fr-FR" sz="1200" u="none" strike="noStrike" dirty="0" err="1">
                          <a:latin typeface="Arial" pitchFamily="34" charset="0"/>
                          <a:cs typeface="Arial" pitchFamily="34" charset="0"/>
                        </a:rPr>
                        <a:t>Woosik</a:t>
                      </a:r>
                      <a:endParaRPr lang="fr-FR" sz="1200" b="0" i="0" u="none" strike="noStrike" dirty="0">
                        <a:solidFill>
                          <a:srgbClr val="000000"/>
                        </a:solidFill>
                        <a:latin typeface="Arial" pitchFamily="34" charset="0"/>
                        <a:cs typeface="Arial" pitchFamily="34" charset="0"/>
                      </a:endParaRPr>
                    </a:p>
                  </a:txBody>
                  <a:tcPr marL="6853" marR="6853" marT="6853" marB="0" anchor="ctr"/>
                </a:tc>
                <a:tc>
                  <a:txBody>
                    <a:bodyPr/>
                    <a:lstStyle/>
                    <a:p>
                      <a:pPr algn="ctr" fontAlgn="ctr"/>
                      <a:r>
                        <a:rPr lang="fr-FR" sz="1200" u="none" strike="noStrike" dirty="0" err="1">
                          <a:latin typeface="Arial" pitchFamily="34" charset="0"/>
                          <a:cs typeface="Arial" pitchFamily="34" charset="0"/>
                        </a:rPr>
                        <a:t>Korea</a:t>
                      </a:r>
                      <a:r>
                        <a:rPr lang="fr-FR" sz="1200" u="none" strike="noStrike" dirty="0">
                          <a:latin typeface="Arial" pitchFamily="34" charset="0"/>
                          <a:cs typeface="Arial" pitchFamily="34" charset="0"/>
                        </a:rPr>
                        <a:t> </a:t>
                      </a:r>
                      <a:r>
                        <a:rPr lang="fr-FR" sz="1200" u="none" strike="noStrike" dirty="0" err="1">
                          <a:latin typeface="Arial" pitchFamily="34" charset="0"/>
                          <a:cs typeface="Arial" pitchFamily="34" charset="0"/>
                        </a:rPr>
                        <a:t>Gas</a:t>
                      </a:r>
                      <a:r>
                        <a:rPr lang="fr-FR" sz="1200" u="none" strike="noStrike" dirty="0">
                          <a:latin typeface="Arial" pitchFamily="34" charset="0"/>
                          <a:cs typeface="Arial" pitchFamily="34" charset="0"/>
                        </a:rPr>
                        <a:t> Corporation</a:t>
                      </a:r>
                      <a:endParaRPr lang="fr-FR" sz="1200" b="0" i="0" u="none" strike="noStrike" dirty="0">
                        <a:solidFill>
                          <a:srgbClr val="000000"/>
                        </a:solidFill>
                        <a:latin typeface="Arial" pitchFamily="34" charset="0"/>
                        <a:cs typeface="Arial" pitchFamily="34" charset="0"/>
                      </a:endParaRPr>
                    </a:p>
                  </a:txBody>
                  <a:tcPr marL="6819" marR="6819" marT="6819" marB="0" anchor="ctr"/>
                </a:tc>
                <a:tc>
                  <a:txBody>
                    <a:bodyPr/>
                    <a:lstStyle/>
                    <a:p>
                      <a:pPr algn="ctr" fontAlgn="ctr"/>
                      <a:r>
                        <a:rPr lang="fr-FR" sz="1200" b="0" i="0" u="none" strike="noStrike" dirty="0" smtClean="0">
                          <a:solidFill>
                            <a:srgbClr val="000000"/>
                          </a:solidFill>
                          <a:latin typeface="Arial" pitchFamily="34" charset="0"/>
                          <a:cs typeface="Arial" pitchFamily="34" charset="0"/>
                        </a:rPr>
                        <a:t>2</a:t>
                      </a:r>
                      <a:endParaRPr lang="fr-FR" sz="1200" b="0" i="0" u="none" strike="noStrike" dirty="0">
                        <a:solidFill>
                          <a:srgbClr val="000000"/>
                        </a:solidFill>
                        <a:latin typeface="Arial" pitchFamily="34" charset="0"/>
                        <a:cs typeface="Arial" pitchFamily="34" charset="0"/>
                      </a:endParaRPr>
                    </a:p>
                  </a:txBody>
                  <a:tcPr marL="6819" marR="6819" marT="6819" marB="0" anchor="ctr"/>
                </a:tc>
              </a:tr>
              <a:tr h="216000">
                <a:tc>
                  <a:txBody>
                    <a:bodyPr/>
                    <a:lstStyle/>
                    <a:p>
                      <a:pPr algn="ctr" fontAlgn="ctr"/>
                      <a:r>
                        <a:rPr lang="fr-FR" sz="1200" u="none" strike="noStrike" dirty="0" smtClean="0">
                          <a:latin typeface="Arial" pitchFamily="34" charset="0"/>
                          <a:cs typeface="Arial" pitchFamily="34" charset="0"/>
                        </a:rPr>
                        <a:t>PODWORSKI</a:t>
                      </a:r>
                      <a:endParaRPr lang="fr-FR" sz="1200" b="0" i="0" u="none" strike="noStrike" dirty="0">
                        <a:solidFill>
                          <a:srgbClr val="000000"/>
                        </a:solidFill>
                        <a:latin typeface="Arial" pitchFamily="34" charset="0"/>
                        <a:cs typeface="Arial" pitchFamily="34" charset="0"/>
                      </a:endParaRPr>
                    </a:p>
                  </a:txBody>
                  <a:tcPr marL="6853" marR="6853" marT="6853" marB="0" anchor="ctr"/>
                </a:tc>
                <a:tc>
                  <a:txBody>
                    <a:bodyPr/>
                    <a:lstStyle/>
                    <a:p>
                      <a:pPr algn="ctr" fontAlgn="ctr"/>
                      <a:r>
                        <a:rPr lang="fr-FR" sz="1200" u="none" strike="noStrike">
                          <a:latin typeface="Arial" pitchFamily="34" charset="0"/>
                          <a:cs typeface="Arial" pitchFamily="34" charset="0"/>
                        </a:rPr>
                        <a:t>Piotr</a:t>
                      </a:r>
                      <a:endParaRPr lang="fr-FR" sz="1200" b="0" i="0" u="none" strike="noStrike">
                        <a:solidFill>
                          <a:srgbClr val="000000"/>
                        </a:solidFill>
                        <a:latin typeface="Arial" pitchFamily="34" charset="0"/>
                        <a:cs typeface="Arial" pitchFamily="34" charset="0"/>
                      </a:endParaRPr>
                    </a:p>
                  </a:txBody>
                  <a:tcPr marL="6853" marR="6853" marT="6853" marB="0" anchor="ctr"/>
                </a:tc>
                <a:tc>
                  <a:txBody>
                    <a:bodyPr/>
                    <a:lstStyle/>
                    <a:p>
                      <a:pPr algn="ctr" fontAlgn="ctr"/>
                      <a:r>
                        <a:rPr lang="fr-FR" sz="1200" u="none" strike="noStrike" dirty="0" err="1">
                          <a:latin typeface="Arial" pitchFamily="34" charset="0"/>
                          <a:cs typeface="Arial" pitchFamily="34" charset="0"/>
                        </a:rPr>
                        <a:t>EuRoPol</a:t>
                      </a:r>
                      <a:r>
                        <a:rPr lang="fr-FR" sz="1200" u="none" strike="noStrike" dirty="0">
                          <a:latin typeface="Arial" pitchFamily="34" charset="0"/>
                          <a:cs typeface="Arial" pitchFamily="34" charset="0"/>
                        </a:rPr>
                        <a:t> GAZ</a:t>
                      </a:r>
                      <a:endParaRPr lang="fr-FR" sz="1200" b="0" i="0" u="none" strike="noStrike" dirty="0">
                        <a:solidFill>
                          <a:srgbClr val="000000"/>
                        </a:solidFill>
                        <a:latin typeface="Arial" pitchFamily="34" charset="0"/>
                        <a:cs typeface="Arial" pitchFamily="34" charset="0"/>
                      </a:endParaRPr>
                    </a:p>
                  </a:txBody>
                  <a:tcPr marL="6819" marR="6819" marT="6819" marB="0" anchor="ctr"/>
                </a:tc>
                <a:tc>
                  <a:txBody>
                    <a:bodyPr/>
                    <a:lstStyle/>
                    <a:p>
                      <a:pPr algn="ctr" fontAlgn="ctr"/>
                      <a:r>
                        <a:rPr lang="fr-FR" sz="1200" b="0" i="0" u="none" strike="noStrike" dirty="0" smtClean="0">
                          <a:solidFill>
                            <a:srgbClr val="000000"/>
                          </a:solidFill>
                          <a:latin typeface="Arial" pitchFamily="34" charset="0"/>
                          <a:cs typeface="Arial" pitchFamily="34" charset="0"/>
                        </a:rPr>
                        <a:t>3</a:t>
                      </a:r>
                      <a:endParaRPr lang="fr-FR" sz="1200" b="0" i="0" u="none" strike="noStrike" dirty="0">
                        <a:solidFill>
                          <a:srgbClr val="000000"/>
                        </a:solidFill>
                        <a:latin typeface="Arial" pitchFamily="34" charset="0"/>
                        <a:cs typeface="Arial" pitchFamily="34" charset="0"/>
                      </a:endParaRPr>
                    </a:p>
                  </a:txBody>
                  <a:tcPr marL="6819" marR="6819" marT="6819" marB="0" anchor="ctr"/>
                </a:tc>
              </a:tr>
              <a:tr h="216000">
                <a:tc>
                  <a:txBody>
                    <a:bodyPr/>
                    <a:lstStyle/>
                    <a:p>
                      <a:pPr algn="ctr" fontAlgn="ctr"/>
                      <a:r>
                        <a:rPr lang="fr-FR" sz="1200" u="none" strike="noStrike" dirty="0">
                          <a:latin typeface="Arial" pitchFamily="34" charset="0"/>
                          <a:cs typeface="Arial" pitchFamily="34" charset="0"/>
                        </a:rPr>
                        <a:t>FORDYCE</a:t>
                      </a:r>
                      <a:endParaRPr lang="fr-FR" sz="1200" b="0" i="0" u="none" strike="noStrike" dirty="0">
                        <a:solidFill>
                          <a:srgbClr val="000000"/>
                        </a:solidFill>
                        <a:latin typeface="Arial" pitchFamily="34" charset="0"/>
                        <a:cs typeface="Arial" pitchFamily="34" charset="0"/>
                      </a:endParaRPr>
                    </a:p>
                  </a:txBody>
                  <a:tcPr marL="6853" marR="6853" marT="6853" marB="0" anchor="ctr"/>
                </a:tc>
                <a:tc>
                  <a:txBody>
                    <a:bodyPr/>
                    <a:lstStyle/>
                    <a:p>
                      <a:pPr algn="ctr" fontAlgn="ctr"/>
                      <a:r>
                        <a:rPr lang="fr-FR" sz="1200" u="none" strike="noStrike" dirty="0">
                          <a:latin typeface="Arial" pitchFamily="34" charset="0"/>
                          <a:cs typeface="Arial" pitchFamily="34" charset="0"/>
                        </a:rPr>
                        <a:t>Ian</a:t>
                      </a:r>
                      <a:endParaRPr lang="fr-FR" sz="1200" b="0" i="0" u="none" strike="noStrike" dirty="0">
                        <a:solidFill>
                          <a:srgbClr val="000000"/>
                        </a:solidFill>
                        <a:latin typeface="Arial" pitchFamily="34" charset="0"/>
                        <a:cs typeface="Arial" pitchFamily="34" charset="0"/>
                      </a:endParaRPr>
                    </a:p>
                  </a:txBody>
                  <a:tcPr marL="6853" marR="6853" marT="6853" marB="0" anchor="ctr"/>
                </a:tc>
                <a:tc>
                  <a:txBody>
                    <a:bodyPr/>
                    <a:lstStyle/>
                    <a:p>
                      <a:pPr algn="ctr" fontAlgn="ctr"/>
                      <a:r>
                        <a:rPr lang="fr-FR" sz="1200" u="none" strike="noStrike" dirty="0" err="1">
                          <a:latin typeface="Arial" pitchFamily="34" charset="0"/>
                          <a:cs typeface="Arial" pitchFamily="34" charset="0"/>
                        </a:rPr>
                        <a:t>Gl</a:t>
                      </a:r>
                      <a:r>
                        <a:rPr lang="fr-FR" sz="1200" u="none" strike="noStrike" dirty="0">
                          <a:latin typeface="Arial" pitchFamily="34" charset="0"/>
                          <a:cs typeface="Arial" pitchFamily="34" charset="0"/>
                        </a:rPr>
                        <a:t>-group</a:t>
                      </a:r>
                      <a:endParaRPr lang="fr-FR" sz="1200" b="0" i="0" u="none" strike="noStrike" dirty="0">
                        <a:solidFill>
                          <a:srgbClr val="000000"/>
                        </a:solidFill>
                        <a:latin typeface="Arial" pitchFamily="34" charset="0"/>
                        <a:cs typeface="Arial" pitchFamily="34" charset="0"/>
                      </a:endParaRPr>
                    </a:p>
                  </a:txBody>
                  <a:tcPr marL="6819" marR="6819" marT="6819" marB="0" anchor="ctr"/>
                </a:tc>
                <a:tc>
                  <a:txBody>
                    <a:bodyPr/>
                    <a:lstStyle/>
                    <a:p>
                      <a:pPr algn="ctr" fontAlgn="ctr"/>
                      <a:r>
                        <a:rPr lang="fr-FR" sz="1200" b="0" i="0" u="none" strike="noStrike" dirty="0" smtClean="0">
                          <a:solidFill>
                            <a:srgbClr val="000000"/>
                          </a:solidFill>
                          <a:latin typeface="Arial" pitchFamily="34" charset="0"/>
                          <a:cs typeface="Arial" pitchFamily="34" charset="0"/>
                        </a:rPr>
                        <a:t>4</a:t>
                      </a:r>
                      <a:endParaRPr lang="fr-FR" sz="1200" b="0" i="0" u="none" strike="noStrike" dirty="0">
                        <a:solidFill>
                          <a:srgbClr val="000000"/>
                        </a:solidFill>
                        <a:latin typeface="Arial" pitchFamily="34" charset="0"/>
                        <a:cs typeface="Arial" pitchFamily="34" charset="0"/>
                      </a:endParaRPr>
                    </a:p>
                  </a:txBody>
                  <a:tcPr marL="6819" marR="6819" marT="6819" marB="0" anchor="ctr"/>
                </a:tc>
              </a:tr>
              <a:tr h="216000">
                <a:tc>
                  <a:txBody>
                    <a:bodyPr/>
                    <a:lstStyle/>
                    <a:p>
                      <a:pPr algn="ctr" fontAlgn="ctr"/>
                      <a:r>
                        <a:rPr lang="fr-FR" sz="1200" u="none" strike="noStrike" dirty="0">
                          <a:latin typeface="Arial" pitchFamily="34" charset="0"/>
                          <a:cs typeface="Arial" pitchFamily="34" charset="0"/>
                        </a:rPr>
                        <a:t>POPOV</a:t>
                      </a:r>
                      <a:endParaRPr lang="fr-FR" sz="1200" b="0" i="0" u="none" strike="noStrike" dirty="0">
                        <a:solidFill>
                          <a:srgbClr val="000000"/>
                        </a:solidFill>
                        <a:latin typeface="Arial" pitchFamily="34" charset="0"/>
                        <a:cs typeface="Arial" pitchFamily="34" charset="0"/>
                      </a:endParaRPr>
                    </a:p>
                  </a:txBody>
                  <a:tcPr marL="6853" marR="6853" marT="6853" marB="0" anchor="ctr"/>
                </a:tc>
                <a:tc>
                  <a:txBody>
                    <a:bodyPr/>
                    <a:lstStyle/>
                    <a:p>
                      <a:pPr algn="ctr" fontAlgn="ctr"/>
                      <a:r>
                        <a:rPr lang="fr-FR" sz="1200" u="none" strike="noStrike" dirty="0" err="1">
                          <a:latin typeface="Arial" pitchFamily="34" charset="0"/>
                          <a:cs typeface="Arial" pitchFamily="34" charset="0"/>
                        </a:rPr>
                        <a:t>Sergey</a:t>
                      </a:r>
                      <a:endParaRPr lang="fr-FR" sz="1200" b="0" i="0" u="none" strike="noStrike" dirty="0">
                        <a:solidFill>
                          <a:srgbClr val="000000"/>
                        </a:solidFill>
                        <a:latin typeface="Arial" pitchFamily="34" charset="0"/>
                        <a:cs typeface="Arial" pitchFamily="34" charset="0"/>
                      </a:endParaRPr>
                    </a:p>
                  </a:txBody>
                  <a:tcPr marL="6853" marR="6853" marT="6853" marB="0" anchor="ctr"/>
                </a:tc>
                <a:tc>
                  <a:txBody>
                    <a:bodyPr/>
                    <a:lstStyle/>
                    <a:p>
                      <a:pPr algn="ctr" fontAlgn="ctr"/>
                      <a:r>
                        <a:rPr lang="fr-FR" sz="1200" u="none" strike="noStrike" dirty="0">
                          <a:latin typeface="Arial" pitchFamily="34" charset="0"/>
                          <a:cs typeface="Arial" pitchFamily="34" charset="0"/>
                        </a:rPr>
                        <a:t>SPETSNEFTEGAZ</a:t>
                      </a:r>
                      <a:endParaRPr lang="fr-FR" sz="1200" b="0" i="0" u="none" strike="noStrike" dirty="0">
                        <a:solidFill>
                          <a:srgbClr val="000000"/>
                        </a:solidFill>
                        <a:latin typeface="Arial" pitchFamily="34" charset="0"/>
                        <a:cs typeface="Arial" pitchFamily="34" charset="0"/>
                      </a:endParaRPr>
                    </a:p>
                  </a:txBody>
                  <a:tcPr marL="6819" marR="6819" marT="6819" marB="0" anchor="ctr"/>
                </a:tc>
                <a:tc>
                  <a:txBody>
                    <a:bodyPr/>
                    <a:lstStyle/>
                    <a:p>
                      <a:pPr algn="ctr" fontAlgn="ctr"/>
                      <a:r>
                        <a:rPr lang="fr-FR" sz="1200" b="0" i="0" u="none" strike="noStrike" dirty="0" smtClean="0">
                          <a:solidFill>
                            <a:srgbClr val="000000"/>
                          </a:solidFill>
                          <a:latin typeface="Arial" pitchFamily="34" charset="0"/>
                          <a:cs typeface="Arial" pitchFamily="34" charset="0"/>
                        </a:rPr>
                        <a:t>2</a:t>
                      </a:r>
                      <a:endParaRPr lang="fr-FR" sz="1200" b="0" i="0" u="none" strike="noStrike" dirty="0">
                        <a:solidFill>
                          <a:srgbClr val="000000"/>
                        </a:solidFill>
                        <a:latin typeface="Arial" pitchFamily="34" charset="0"/>
                        <a:cs typeface="Arial" pitchFamily="34" charset="0"/>
                      </a:endParaRPr>
                    </a:p>
                  </a:txBody>
                  <a:tcPr marL="6819" marR="6819" marT="6819" marB="0" anchor="ctr"/>
                </a:tc>
              </a:tr>
              <a:tr h="216000">
                <a:tc>
                  <a:txBody>
                    <a:bodyPr/>
                    <a:lstStyle/>
                    <a:p>
                      <a:pPr algn="ctr" fontAlgn="ctr"/>
                      <a:r>
                        <a:rPr lang="fr-FR" sz="1200" u="none" strike="noStrike" dirty="0">
                          <a:latin typeface="Arial" pitchFamily="34" charset="0"/>
                          <a:cs typeface="Arial" pitchFamily="34" charset="0"/>
                        </a:rPr>
                        <a:t>RASMUSSEN</a:t>
                      </a:r>
                      <a:endParaRPr lang="fr-FR" sz="1200" b="0" i="0" u="none" strike="noStrike" dirty="0">
                        <a:solidFill>
                          <a:srgbClr val="000000"/>
                        </a:solidFill>
                        <a:latin typeface="Arial" pitchFamily="34" charset="0"/>
                        <a:cs typeface="Arial" pitchFamily="34" charset="0"/>
                      </a:endParaRPr>
                    </a:p>
                  </a:txBody>
                  <a:tcPr marL="6853" marR="6853" marT="6853" marB="0" anchor="ctr"/>
                </a:tc>
                <a:tc>
                  <a:txBody>
                    <a:bodyPr/>
                    <a:lstStyle/>
                    <a:p>
                      <a:pPr algn="ctr" fontAlgn="ctr"/>
                      <a:r>
                        <a:rPr lang="fr-FR" sz="1200" u="none" strike="noStrike" dirty="0">
                          <a:latin typeface="Arial" pitchFamily="34" charset="0"/>
                          <a:cs typeface="Arial" pitchFamily="34" charset="0"/>
                        </a:rPr>
                        <a:t>PAL</a:t>
                      </a:r>
                      <a:endParaRPr lang="fr-FR" sz="1200" b="0" i="0" u="none" strike="noStrike" dirty="0">
                        <a:solidFill>
                          <a:srgbClr val="000000"/>
                        </a:solidFill>
                        <a:latin typeface="Arial" pitchFamily="34" charset="0"/>
                        <a:cs typeface="Arial" pitchFamily="34" charset="0"/>
                      </a:endParaRPr>
                    </a:p>
                  </a:txBody>
                  <a:tcPr marL="6853" marR="6853" marT="6853" marB="0" anchor="ctr"/>
                </a:tc>
                <a:tc>
                  <a:txBody>
                    <a:bodyPr/>
                    <a:lstStyle/>
                    <a:p>
                      <a:pPr algn="ctr" fontAlgn="ctr"/>
                      <a:r>
                        <a:rPr lang="fr-FR" sz="1200" u="none" strike="noStrike" dirty="0" err="1">
                          <a:latin typeface="Arial" pitchFamily="34" charset="0"/>
                          <a:cs typeface="Arial" pitchFamily="34" charset="0"/>
                        </a:rPr>
                        <a:t>Gassco</a:t>
                      </a:r>
                      <a:endParaRPr lang="fr-FR" sz="1200" b="0" i="0" u="none" strike="noStrike" dirty="0">
                        <a:solidFill>
                          <a:srgbClr val="000000"/>
                        </a:solidFill>
                        <a:latin typeface="Arial" pitchFamily="34" charset="0"/>
                        <a:cs typeface="Arial" pitchFamily="34" charset="0"/>
                      </a:endParaRPr>
                    </a:p>
                  </a:txBody>
                  <a:tcPr marL="6819" marR="6819" marT="6819" marB="0" anchor="ctr"/>
                </a:tc>
                <a:tc>
                  <a:txBody>
                    <a:bodyPr/>
                    <a:lstStyle/>
                    <a:p>
                      <a:pPr algn="ctr" fontAlgn="ctr"/>
                      <a:r>
                        <a:rPr lang="fr-FR" sz="1200" b="0" i="0" u="none" strike="noStrike" dirty="0" smtClean="0">
                          <a:solidFill>
                            <a:srgbClr val="000000"/>
                          </a:solidFill>
                          <a:latin typeface="Arial" pitchFamily="34" charset="0"/>
                          <a:cs typeface="Arial" pitchFamily="34" charset="0"/>
                        </a:rPr>
                        <a:t>4</a:t>
                      </a:r>
                      <a:endParaRPr lang="fr-FR" sz="1200" b="0" i="0" u="none" strike="noStrike" dirty="0">
                        <a:solidFill>
                          <a:srgbClr val="000000"/>
                        </a:solidFill>
                        <a:latin typeface="Arial" pitchFamily="34" charset="0"/>
                        <a:cs typeface="Arial" pitchFamily="34" charset="0"/>
                      </a:endParaRPr>
                    </a:p>
                  </a:txBody>
                  <a:tcPr marL="6819" marR="6819" marT="6819" marB="0" anchor="ctr"/>
                </a:tc>
              </a:tr>
              <a:tr h="216000">
                <a:tc>
                  <a:txBody>
                    <a:bodyPr/>
                    <a:lstStyle/>
                    <a:p>
                      <a:pPr algn="ctr" fontAlgn="ctr"/>
                      <a:r>
                        <a:rPr lang="fr-FR" sz="1200" b="0" i="0" u="none" strike="noStrike" dirty="0" smtClean="0">
                          <a:solidFill>
                            <a:srgbClr val="000000"/>
                          </a:solidFill>
                          <a:latin typeface="Arial" pitchFamily="34" charset="0"/>
                          <a:cs typeface="Arial" pitchFamily="34" charset="0"/>
                        </a:rPr>
                        <a:t>DEEPANK</a:t>
                      </a:r>
                      <a:endParaRPr lang="fr-FR" sz="1200" b="0" i="0" u="none" strike="noStrike" dirty="0">
                        <a:solidFill>
                          <a:srgbClr val="000000"/>
                        </a:solidFill>
                        <a:latin typeface="Arial" pitchFamily="34" charset="0"/>
                        <a:cs typeface="Arial" pitchFamily="34" charset="0"/>
                      </a:endParaRPr>
                    </a:p>
                  </a:txBody>
                  <a:tcPr marL="6853" marR="6853" marT="6853" marB="0" anchor="ctr"/>
                </a:tc>
                <a:tc>
                  <a:txBody>
                    <a:bodyPr/>
                    <a:lstStyle/>
                    <a:p>
                      <a:pPr algn="ctr" fontAlgn="ctr"/>
                      <a:r>
                        <a:rPr lang="fr-FR" sz="1200" b="0" i="0" u="none" strike="noStrike" dirty="0" smtClean="0">
                          <a:solidFill>
                            <a:srgbClr val="000000"/>
                          </a:solidFill>
                          <a:latin typeface="Arial" pitchFamily="34" charset="0"/>
                          <a:cs typeface="Arial" pitchFamily="34" charset="0"/>
                        </a:rPr>
                        <a:t>Gupta</a:t>
                      </a:r>
                      <a:endParaRPr lang="fr-FR" sz="1200" b="0" i="0" u="none" strike="noStrike" dirty="0">
                        <a:solidFill>
                          <a:srgbClr val="000000"/>
                        </a:solidFill>
                        <a:latin typeface="Arial" pitchFamily="34" charset="0"/>
                        <a:cs typeface="Arial" pitchFamily="34" charset="0"/>
                      </a:endParaRPr>
                    </a:p>
                  </a:txBody>
                  <a:tcPr marL="6853" marR="6853" marT="6853" marB="0" anchor="ctr"/>
                </a:tc>
                <a:tc>
                  <a:txBody>
                    <a:bodyPr/>
                    <a:lstStyle/>
                    <a:p>
                      <a:pPr algn="ctr" fontAlgn="ctr"/>
                      <a:r>
                        <a:rPr lang="fr-FR" sz="1200" b="0" i="0" u="none" strike="noStrike" dirty="0" smtClean="0">
                          <a:solidFill>
                            <a:srgbClr val="000000"/>
                          </a:solidFill>
                          <a:latin typeface="Arial" pitchFamily="34" charset="0"/>
                          <a:cs typeface="Arial" pitchFamily="34" charset="0"/>
                        </a:rPr>
                        <a:t>SP </a:t>
                      </a:r>
                      <a:r>
                        <a:rPr lang="fr-FR" sz="1200" b="0" i="0" u="none" strike="noStrike" dirty="0" err="1" smtClean="0">
                          <a:solidFill>
                            <a:srgbClr val="000000"/>
                          </a:solidFill>
                          <a:latin typeface="Arial" pitchFamily="34" charset="0"/>
                          <a:cs typeface="Arial" pitchFamily="34" charset="0"/>
                        </a:rPr>
                        <a:t>AusNet</a:t>
                      </a:r>
                      <a:endParaRPr lang="fr-FR" sz="1200" b="0" i="0" u="none" strike="noStrike" dirty="0">
                        <a:solidFill>
                          <a:srgbClr val="000000"/>
                        </a:solidFill>
                        <a:latin typeface="Arial" pitchFamily="34" charset="0"/>
                        <a:cs typeface="Arial" pitchFamily="34" charset="0"/>
                      </a:endParaRPr>
                    </a:p>
                  </a:txBody>
                  <a:tcPr marL="6819" marR="6819" marT="6819" marB="0" anchor="ctr"/>
                </a:tc>
                <a:tc>
                  <a:txBody>
                    <a:bodyPr/>
                    <a:lstStyle/>
                    <a:p>
                      <a:pPr algn="ctr" fontAlgn="ctr"/>
                      <a:r>
                        <a:rPr lang="fr-FR" sz="1200" b="0" i="0" u="none" strike="noStrike" dirty="0" smtClean="0">
                          <a:solidFill>
                            <a:srgbClr val="000000"/>
                          </a:solidFill>
                          <a:latin typeface="Arial" pitchFamily="34" charset="0"/>
                          <a:cs typeface="Arial" pitchFamily="34" charset="0"/>
                        </a:rPr>
                        <a:t>1</a:t>
                      </a:r>
                      <a:endParaRPr lang="fr-FR" sz="1200" b="0" i="0" u="none" strike="noStrike" dirty="0">
                        <a:solidFill>
                          <a:srgbClr val="000000"/>
                        </a:solidFill>
                        <a:latin typeface="Arial" pitchFamily="34" charset="0"/>
                        <a:cs typeface="Arial" pitchFamily="34" charset="0"/>
                      </a:endParaRPr>
                    </a:p>
                  </a:txBody>
                  <a:tcPr marL="6819" marR="6819" marT="6819" marB="0" anchor="ctr"/>
                </a:tc>
              </a:tr>
              <a:tr h="216000">
                <a:tc>
                  <a:txBody>
                    <a:bodyPr/>
                    <a:lstStyle/>
                    <a:p>
                      <a:pPr algn="ctr" fontAlgn="ctr"/>
                      <a:r>
                        <a:rPr lang="fr-FR" sz="1200" b="0" i="0" u="none" strike="noStrike" dirty="0" smtClean="0">
                          <a:solidFill>
                            <a:srgbClr val="000000"/>
                          </a:solidFill>
                          <a:latin typeface="Arial" pitchFamily="34" charset="0"/>
                          <a:cs typeface="Arial" pitchFamily="34" charset="0"/>
                        </a:rPr>
                        <a:t>MALAVE</a:t>
                      </a:r>
                      <a:endParaRPr lang="fr-FR" sz="1200" b="0" i="0" u="none" strike="noStrike" dirty="0">
                        <a:solidFill>
                          <a:srgbClr val="000000"/>
                        </a:solidFill>
                        <a:latin typeface="Arial" pitchFamily="34" charset="0"/>
                        <a:cs typeface="Arial" pitchFamily="34" charset="0"/>
                      </a:endParaRPr>
                    </a:p>
                  </a:txBody>
                  <a:tcPr marL="6853" marR="6853" marT="6853" marB="0" anchor="ctr"/>
                </a:tc>
                <a:tc>
                  <a:txBody>
                    <a:bodyPr/>
                    <a:lstStyle/>
                    <a:p>
                      <a:pPr algn="ctr" fontAlgn="ctr"/>
                      <a:r>
                        <a:rPr lang="fr-FR" sz="1200" b="0" i="0" u="none" strike="noStrike" dirty="0" err="1" smtClean="0">
                          <a:solidFill>
                            <a:srgbClr val="000000"/>
                          </a:solidFill>
                          <a:latin typeface="Arial" pitchFamily="34" charset="0"/>
                          <a:cs typeface="Arial" pitchFamily="34" charset="0"/>
                        </a:rPr>
                        <a:t>Yenitza</a:t>
                      </a:r>
                      <a:endParaRPr lang="fr-FR" sz="1200" b="0" i="0" u="none" strike="noStrike" dirty="0">
                        <a:solidFill>
                          <a:srgbClr val="000000"/>
                        </a:solidFill>
                        <a:latin typeface="Arial" pitchFamily="34" charset="0"/>
                        <a:cs typeface="Arial" pitchFamily="34" charset="0"/>
                      </a:endParaRPr>
                    </a:p>
                  </a:txBody>
                  <a:tcPr marL="6853" marR="6853" marT="6853" marB="0" anchor="ctr"/>
                </a:tc>
                <a:tc>
                  <a:txBody>
                    <a:bodyPr/>
                    <a:lstStyle/>
                    <a:p>
                      <a:pPr algn="ctr" fontAlgn="ctr"/>
                      <a:r>
                        <a:rPr lang="fr-FR" sz="1200" b="0" i="0" u="none" strike="noStrike" dirty="0" smtClean="0">
                          <a:solidFill>
                            <a:srgbClr val="000000"/>
                          </a:solidFill>
                          <a:latin typeface="Arial" pitchFamily="34" charset="0"/>
                          <a:cs typeface="Arial" pitchFamily="34" charset="0"/>
                        </a:rPr>
                        <a:t>PDVSA</a:t>
                      </a:r>
                      <a:endParaRPr lang="fr-FR" sz="1200" b="0" i="0" u="none" strike="noStrike" dirty="0">
                        <a:solidFill>
                          <a:srgbClr val="000000"/>
                        </a:solidFill>
                        <a:latin typeface="Arial" pitchFamily="34" charset="0"/>
                        <a:cs typeface="Arial" pitchFamily="34" charset="0"/>
                      </a:endParaRPr>
                    </a:p>
                  </a:txBody>
                  <a:tcPr marL="6819" marR="6819" marT="6819" marB="0" anchor="ctr"/>
                </a:tc>
                <a:tc>
                  <a:txBody>
                    <a:bodyPr/>
                    <a:lstStyle/>
                    <a:p>
                      <a:pPr algn="ctr" fontAlgn="ctr"/>
                      <a:r>
                        <a:rPr lang="fr-FR" sz="1200" b="0" i="0" u="none" strike="noStrike" dirty="0" smtClean="0">
                          <a:solidFill>
                            <a:srgbClr val="000000"/>
                          </a:solidFill>
                          <a:latin typeface="Arial" pitchFamily="34" charset="0"/>
                          <a:cs typeface="Arial" pitchFamily="34" charset="0"/>
                        </a:rPr>
                        <a:t>1</a:t>
                      </a:r>
                      <a:endParaRPr lang="fr-FR" sz="1200" b="0" i="0" u="none" strike="noStrike" dirty="0">
                        <a:solidFill>
                          <a:srgbClr val="000000"/>
                        </a:solidFill>
                        <a:latin typeface="Arial" pitchFamily="34" charset="0"/>
                        <a:cs typeface="Arial" pitchFamily="34" charset="0"/>
                      </a:endParaRPr>
                    </a:p>
                  </a:txBody>
                  <a:tcPr marL="6819" marR="6819" marT="6819" marB="0" anchor="ctr"/>
                </a:tc>
              </a:tr>
              <a:tr h="216000">
                <a:tc>
                  <a:txBody>
                    <a:bodyPr/>
                    <a:lstStyle/>
                    <a:p>
                      <a:pPr algn="ctr" fontAlgn="ctr"/>
                      <a:r>
                        <a:rPr lang="fr-FR" sz="1200" b="0" i="0" u="none" strike="noStrike" dirty="0" err="1" smtClean="0">
                          <a:solidFill>
                            <a:srgbClr val="000000"/>
                          </a:solidFill>
                          <a:latin typeface="Arial" pitchFamily="34" charset="0"/>
                          <a:cs typeface="Arial" pitchFamily="34" charset="0"/>
                        </a:rPr>
                        <a:t>Osiadacz</a:t>
                      </a:r>
                      <a:endParaRPr lang="fr-FR" sz="1200" b="0" i="0" u="none" strike="noStrike" dirty="0">
                        <a:solidFill>
                          <a:srgbClr val="000000"/>
                        </a:solidFill>
                        <a:latin typeface="Arial" pitchFamily="34" charset="0"/>
                        <a:cs typeface="Arial" pitchFamily="34" charset="0"/>
                      </a:endParaRPr>
                    </a:p>
                  </a:txBody>
                  <a:tcPr marL="6853" marR="6853" marT="6853" marB="0" anchor="ctr"/>
                </a:tc>
                <a:tc>
                  <a:txBody>
                    <a:bodyPr/>
                    <a:lstStyle/>
                    <a:p>
                      <a:pPr algn="ctr" fontAlgn="ctr"/>
                      <a:r>
                        <a:rPr lang="fr-FR" sz="1200" b="0" i="0" u="none" strike="noStrike" dirty="0" smtClean="0">
                          <a:solidFill>
                            <a:srgbClr val="000000"/>
                          </a:solidFill>
                          <a:latin typeface="Arial" pitchFamily="34" charset="0"/>
                          <a:cs typeface="Arial" pitchFamily="34" charset="0"/>
                        </a:rPr>
                        <a:t>Andrzej</a:t>
                      </a:r>
                      <a:endParaRPr lang="fr-FR" sz="1200" b="0" i="0" u="none" strike="noStrike" dirty="0">
                        <a:solidFill>
                          <a:srgbClr val="000000"/>
                        </a:solidFill>
                        <a:latin typeface="Arial" pitchFamily="34" charset="0"/>
                        <a:cs typeface="Arial" pitchFamily="34" charset="0"/>
                      </a:endParaRPr>
                    </a:p>
                  </a:txBody>
                  <a:tcPr marL="6853" marR="6853" marT="6853" marB="0" anchor="ctr"/>
                </a:tc>
                <a:tc>
                  <a:txBody>
                    <a:bodyPr/>
                    <a:lstStyle/>
                    <a:p>
                      <a:pPr algn="ctr" fontAlgn="ctr"/>
                      <a:r>
                        <a:rPr lang="fr-FR" sz="1200" b="0" i="0" u="none" strike="noStrike" dirty="0" err="1" smtClean="0">
                          <a:solidFill>
                            <a:srgbClr val="000000"/>
                          </a:solidFill>
                          <a:latin typeface="Arial" pitchFamily="34" charset="0"/>
                          <a:cs typeface="Arial" pitchFamily="34" charset="0"/>
                        </a:rPr>
                        <a:t>Warsaw</a:t>
                      </a:r>
                      <a:r>
                        <a:rPr lang="fr-FR" sz="1200" b="0" i="0" u="none" strike="noStrike" dirty="0" smtClean="0">
                          <a:solidFill>
                            <a:srgbClr val="000000"/>
                          </a:solidFill>
                          <a:latin typeface="Arial" pitchFamily="34" charset="0"/>
                          <a:cs typeface="Arial" pitchFamily="34" charset="0"/>
                        </a:rPr>
                        <a:t> </a:t>
                      </a:r>
                      <a:r>
                        <a:rPr lang="fr-FR" sz="1200" b="0" i="0" u="none" strike="noStrike" dirty="0" err="1" smtClean="0">
                          <a:solidFill>
                            <a:srgbClr val="000000"/>
                          </a:solidFill>
                          <a:latin typeface="Arial" pitchFamily="34" charset="0"/>
                          <a:cs typeface="Arial" pitchFamily="34" charset="0"/>
                        </a:rPr>
                        <a:t>University</a:t>
                      </a:r>
                      <a:r>
                        <a:rPr lang="fr-FR" sz="1200" b="0" i="0" u="none" strike="noStrike" dirty="0" smtClean="0">
                          <a:solidFill>
                            <a:srgbClr val="000000"/>
                          </a:solidFill>
                          <a:latin typeface="Arial" pitchFamily="34" charset="0"/>
                          <a:cs typeface="Arial" pitchFamily="34" charset="0"/>
                        </a:rPr>
                        <a:t> of </a:t>
                      </a:r>
                      <a:r>
                        <a:rPr lang="fr-FR" sz="1200" b="0" i="0" u="none" strike="noStrike" dirty="0" err="1" smtClean="0">
                          <a:solidFill>
                            <a:srgbClr val="000000"/>
                          </a:solidFill>
                          <a:latin typeface="Arial" pitchFamily="34" charset="0"/>
                          <a:cs typeface="Arial" pitchFamily="34" charset="0"/>
                        </a:rPr>
                        <a:t>Technology</a:t>
                      </a:r>
                      <a:endParaRPr lang="fr-FR" sz="1200" b="0" i="0" u="none" strike="noStrike" dirty="0">
                        <a:solidFill>
                          <a:srgbClr val="000000"/>
                        </a:solidFill>
                        <a:latin typeface="Arial" pitchFamily="34" charset="0"/>
                        <a:cs typeface="Arial" pitchFamily="34" charset="0"/>
                      </a:endParaRPr>
                    </a:p>
                  </a:txBody>
                  <a:tcPr marL="6819" marR="6819" marT="6819" marB="0" anchor="ctr"/>
                </a:tc>
                <a:tc>
                  <a:txBody>
                    <a:bodyPr/>
                    <a:lstStyle/>
                    <a:p>
                      <a:pPr algn="ctr" fontAlgn="ctr"/>
                      <a:r>
                        <a:rPr lang="fr-FR" sz="1200" b="0" i="0" u="none" strike="noStrike" dirty="0" smtClean="0">
                          <a:solidFill>
                            <a:srgbClr val="000000"/>
                          </a:solidFill>
                          <a:latin typeface="Arial" pitchFamily="34" charset="0"/>
                          <a:cs typeface="Arial" pitchFamily="34" charset="0"/>
                        </a:rPr>
                        <a:t>2</a:t>
                      </a:r>
                      <a:endParaRPr lang="fr-FR" sz="1200" b="0" i="0" u="none" strike="noStrike" dirty="0">
                        <a:solidFill>
                          <a:srgbClr val="000000"/>
                        </a:solidFill>
                        <a:latin typeface="Arial" pitchFamily="34" charset="0"/>
                        <a:cs typeface="Arial" pitchFamily="34" charset="0"/>
                      </a:endParaRPr>
                    </a:p>
                  </a:txBody>
                  <a:tcPr marL="6819" marR="6819" marT="6819" marB="0" anchor="ctr"/>
                </a:tc>
              </a:tr>
              <a:tr h="216000">
                <a:tc>
                  <a:txBody>
                    <a:bodyPr/>
                    <a:lstStyle/>
                    <a:p>
                      <a:pPr algn="ctr" fontAlgn="ctr"/>
                      <a:endParaRPr lang="fr-FR" sz="1200" b="0" i="0" u="none" strike="noStrike" dirty="0">
                        <a:solidFill>
                          <a:srgbClr val="000000"/>
                        </a:solidFill>
                        <a:latin typeface="Arial" pitchFamily="34" charset="0"/>
                        <a:cs typeface="Arial" pitchFamily="34" charset="0"/>
                      </a:endParaRPr>
                    </a:p>
                  </a:txBody>
                  <a:tcPr marL="6853" marR="6853" marT="6853" marB="0" anchor="ctr"/>
                </a:tc>
                <a:tc>
                  <a:txBody>
                    <a:bodyPr/>
                    <a:lstStyle/>
                    <a:p>
                      <a:pPr algn="ctr" fontAlgn="ctr"/>
                      <a:endParaRPr lang="fr-FR" sz="1200" b="0" i="0" u="none" strike="noStrike" dirty="0">
                        <a:solidFill>
                          <a:srgbClr val="000000"/>
                        </a:solidFill>
                        <a:latin typeface="Arial" pitchFamily="34" charset="0"/>
                        <a:cs typeface="Arial" pitchFamily="34" charset="0"/>
                      </a:endParaRPr>
                    </a:p>
                  </a:txBody>
                  <a:tcPr marL="6853" marR="6853" marT="6853" marB="0" anchor="ctr"/>
                </a:tc>
                <a:tc>
                  <a:txBody>
                    <a:bodyPr/>
                    <a:lstStyle/>
                    <a:p>
                      <a:pPr algn="ctr" fontAlgn="ctr"/>
                      <a:endParaRPr lang="fr-FR" sz="1200" b="0" i="0" u="none" strike="noStrike" dirty="0">
                        <a:solidFill>
                          <a:srgbClr val="000000"/>
                        </a:solidFill>
                        <a:latin typeface="Arial" pitchFamily="34" charset="0"/>
                        <a:cs typeface="Arial" pitchFamily="34" charset="0"/>
                      </a:endParaRPr>
                    </a:p>
                  </a:txBody>
                  <a:tcPr marL="6819" marR="6819" marT="6819" marB="0" anchor="ctr"/>
                </a:tc>
                <a:tc>
                  <a:txBody>
                    <a:bodyPr/>
                    <a:lstStyle/>
                    <a:p>
                      <a:pPr algn="ctr" fontAlgn="ctr"/>
                      <a:endParaRPr lang="fr-FR" sz="1200" b="0" i="0" u="none" strike="noStrike" dirty="0">
                        <a:solidFill>
                          <a:srgbClr val="000000"/>
                        </a:solidFill>
                        <a:latin typeface="Arial" pitchFamily="34" charset="0"/>
                        <a:cs typeface="Arial" pitchFamily="34" charset="0"/>
                      </a:endParaRPr>
                    </a:p>
                  </a:txBody>
                  <a:tcPr marL="6819" marR="6819" marT="6819" marB="0" anchor="ct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3" name="Picture 4" descr="C:\Users\KZ1058\AppData\Local\Microsoft\Windows\Temporary Internet Files\Content.Outlook\ADWZTOLY\1_New IGU logo.jpg"/>
          <p:cNvPicPr>
            <a:picLocks noChangeAspect="1" noChangeArrowheads="1"/>
          </p:cNvPicPr>
          <p:nvPr/>
        </p:nvPicPr>
        <p:blipFill>
          <a:blip r:embed="rId2" cstate="print"/>
          <a:srcRect/>
          <a:stretch>
            <a:fillRect/>
          </a:stretch>
        </p:blipFill>
        <p:spPr bwMode="auto">
          <a:xfrm>
            <a:off x="7643813" y="0"/>
            <a:ext cx="1500187" cy="1084263"/>
          </a:xfrm>
          <a:prstGeom prst="rect">
            <a:avLst/>
          </a:prstGeom>
          <a:noFill/>
          <a:ln w="9525">
            <a:noFill/>
            <a:miter lim="800000"/>
            <a:headEnd/>
            <a:tailEnd/>
          </a:ln>
        </p:spPr>
      </p:pic>
      <p:sp>
        <p:nvSpPr>
          <p:cNvPr id="6" name="Rectangle 5"/>
          <p:cNvSpPr/>
          <p:nvPr/>
        </p:nvSpPr>
        <p:spPr>
          <a:xfrm>
            <a:off x="500034" y="6396335"/>
            <a:ext cx="7715304" cy="307777"/>
          </a:xfrm>
          <a:prstGeom prst="rect">
            <a:avLst/>
          </a:prstGeom>
        </p:spPr>
        <p:txBody>
          <a:bodyPr wrap="square">
            <a:spAutoFit/>
          </a:bodyPr>
          <a:lstStyle/>
          <a:p>
            <a:pPr lvl="0" algn="just" eaLnBrk="0" hangingPunct="0">
              <a:tabLst>
                <a:tab pos="457200" algn="l"/>
              </a:tabLst>
            </a:pPr>
            <a:r>
              <a:rPr lang="en-US" sz="1400" b="1" dirty="0">
                <a:solidFill>
                  <a:schemeClr val="bg1">
                    <a:lumMod val="65000"/>
                  </a:schemeClr>
                </a:solidFill>
                <a:latin typeface="Arial" pitchFamily="34" charset="0"/>
                <a:ea typeface="Times New Roman" pitchFamily="18" charset="0"/>
                <a:cs typeface="Arial" pitchFamily="34" charset="0"/>
              </a:rPr>
              <a:t>Study Group 3.2 </a:t>
            </a:r>
            <a:r>
              <a:rPr lang="en-US" sz="1400" b="1" dirty="0" smtClean="0">
                <a:solidFill>
                  <a:schemeClr val="bg1">
                    <a:lumMod val="65000"/>
                  </a:schemeClr>
                </a:solidFill>
                <a:ea typeface="Times New Roman" pitchFamily="18" charset="0"/>
              </a:rPr>
              <a:t>“Pipeline  Integrity </a:t>
            </a:r>
            <a:r>
              <a:rPr lang="en-US" sz="1400" b="1" dirty="0">
                <a:solidFill>
                  <a:schemeClr val="bg1">
                    <a:lumMod val="65000"/>
                  </a:schemeClr>
                </a:solidFill>
                <a:latin typeface="Arial" pitchFamily="34" charset="0"/>
                <a:ea typeface="Times New Roman" pitchFamily="18" charset="0"/>
                <a:cs typeface="Arial" pitchFamily="34" charset="0"/>
              </a:rPr>
              <a:t>Management System”</a:t>
            </a:r>
            <a:endParaRPr lang="fr-FR" sz="1400" b="1" dirty="0">
              <a:solidFill>
                <a:schemeClr val="bg1">
                  <a:lumMod val="65000"/>
                </a:schemeClr>
              </a:solidFill>
              <a:latin typeface="Arial" pitchFamily="34" charset="0"/>
              <a:ea typeface="Times New Roman" pitchFamily="18" charset="0"/>
              <a:cs typeface="Arial" pitchFamily="34" charset="0"/>
            </a:endParaRPr>
          </a:p>
        </p:txBody>
      </p:sp>
      <p:sp>
        <p:nvSpPr>
          <p:cNvPr id="4" name="Rectangle 3"/>
          <p:cNvSpPr/>
          <p:nvPr/>
        </p:nvSpPr>
        <p:spPr>
          <a:xfrm>
            <a:off x="785786" y="1279645"/>
            <a:ext cx="7929618" cy="5632311"/>
          </a:xfrm>
          <a:prstGeom prst="rect">
            <a:avLst/>
          </a:prstGeom>
        </p:spPr>
        <p:txBody>
          <a:bodyPr wrap="square">
            <a:spAutoFit/>
          </a:bodyPr>
          <a:lstStyle/>
          <a:p>
            <a:pPr algn="just"/>
            <a:r>
              <a:rPr lang="en-US" dirty="0" smtClean="0">
                <a:latin typeface="Arial" pitchFamily="34" charset="0"/>
                <a:cs typeface="Arial" pitchFamily="34" charset="0"/>
              </a:rPr>
              <a:t>It is necessary to enhance the Integrity Plans in order to reduce risk of failure and accidents based on the Pipeline Integrity Management System approach :</a:t>
            </a:r>
          </a:p>
          <a:p>
            <a:pPr marL="360363" algn="just"/>
            <a:r>
              <a:rPr lang="en-US" dirty="0" smtClean="0">
                <a:latin typeface="Arial" pitchFamily="34" charset="0"/>
                <a:cs typeface="Arial" pitchFamily="34" charset="0"/>
              </a:rPr>
              <a:t>- </a:t>
            </a:r>
            <a:r>
              <a:rPr lang="en-US" dirty="0">
                <a:latin typeface="Arial" pitchFamily="34" charset="0"/>
                <a:cs typeface="Arial" pitchFamily="34" charset="0"/>
              </a:rPr>
              <a:t>To define </a:t>
            </a:r>
            <a:r>
              <a:rPr lang="en-US" dirty="0" smtClean="0">
                <a:latin typeface="Arial" pitchFamily="34" charset="0"/>
                <a:cs typeface="Arial" pitchFamily="34" charset="0"/>
              </a:rPr>
              <a:t>a </a:t>
            </a:r>
            <a:r>
              <a:rPr lang="en-US" dirty="0" smtClean="0"/>
              <a:t>Pipeline Integrity </a:t>
            </a:r>
            <a:r>
              <a:rPr lang="en-US" dirty="0" smtClean="0">
                <a:latin typeface="Arial" pitchFamily="34" charset="0"/>
                <a:cs typeface="Arial" pitchFamily="34" charset="0"/>
              </a:rPr>
              <a:t>Management </a:t>
            </a:r>
            <a:r>
              <a:rPr lang="en-US" dirty="0" smtClean="0"/>
              <a:t>System </a:t>
            </a:r>
            <a:r>
              <a:rPr lang="en-US" dirty="0" smtClean="0">
                <a:latin typeface="Arial" pitchFamily="34" charset="0"/>
                <a:cs typeface="Arial" pitchFamily="34" charset="0"/>
              </a:rPr>
              <a:t>approach</a:t>
            </a:r>
            <a:r>
              <a:rPr lang="en-US" dirty="0">
                <a:latin typeface="Arial" pitchFamily="34" charset="0"/>
                <a:cs typeface="Arial" pitchFamily="34" charset="0"/>
              </a:rPr>
              <a:t>.</a:t>
            </a:r>
            <a:endParaRPr lang="fr-FR" dirty="0">
              <a:latin typeface="Arial" pitchFamily="34" charset="0"/>
              <a:cs typeface="Arial" pitchFamily="34" charset="0"/>
            </a:endParaRPr>
          </a:p>
          <a:p>
            <a:pPr marL="360363" algn="just"/>
            <a:r>
              <a:rPr lang="en-US" dirty="0">
                <a:latin typeface="Arial" pitchFamily="34" charset="0"/>
                <a:cs typeface="Arial" pitchFamily="34" charset="0"/>
              </a:rPr>
              <a:t>- To provide information on new development to </a:t>
            </a:r>
            <a:r>
              <a:rPr lang="en-US" dirty="0" smtClean="0">
                <a:latin typeface="Arial" pitchFamily="34" charset="0"/>
                <a:cs typeface="Arial" pitchFamily="34" charset="0"/>
              </a:rPr>
              <a:t>reduce the </a:t>
            </a:r>
            <a:r>
              <a:rPr lang="en-US" dirty="0">
                <a:latin typeface="Arial" pitchFamily="34" charset="0"/>
                <a:cs typeface="Arial" pitchFamily="34" charset="0"/>
              </a:rPr>
              <a:t>gaps in integrity threat management.</a:t>
            </a:r>
            <a:endParaRPr lang="fr-FR" dirty="0">
              <a:latin typeface="Arial" pitchFamily="34" charset="0"/>
              <a:cs typeface="Arial" pitchFamily="34" charset="0"/>
            </a:endParaRPr>
          </a:p>
          <a:p>
            <a:pPr marL="360363" algn="just"/>
            <a:r>
              <a:rPr lang="en-US" dirty="0">
                <a:latin typeface="Arial" pitchFamily="34" charset="0"/>
                <a:cs typeface="Arial" pitchFamily="34" charset="0"/>
              </a:rPr>
              <a:t>- To propose </a:t>
            </a:r>
            <a:r>
              <a:rPr lang="en-US" dirty="0" smtClean="0">
                <a:latin typeface="Arial" pitchFamily="34" charset="0"/>
                <a:cs typeface="Arial" pitchFamily="34" charset="0"/>
              </a:rPr>
              <a:t>strategies to prolong the life of ageing pipelines or to reclassify the ones in use.</a:t>
            </a:r>
            <a:endParaRPr lang="fr-FR" dirty="0" smtClean="0">
              <a:latin typeface="Arial" pitchFamily="34" charset="0"/>
              <a:cs typeface="Arial" pitchFamily="34" charset="0"/>
            </a:endParaRPr>
          </a:p>
          <a:p>
            <a:pPr marL="360363" algn="just"/>
            <a:r>
              <a:rPr lang="en-US" dirty="0" smtClean="0">
                <a:latin typeface="Arial" pitchFamily="34" charset="0"/>
                <a:cs typeface="Arial" pitchFamily="34" charset="0"/>
              </a:rPr>
              <a:t>- To describe what Governments, companies and suppliers are doing to improve </a:t>
            </a:r>
            <a:r>
              <a:rPr lang="en-US" i="1" dirty="0" smtClean="0">
                <a:latin typeface="Arial" pitchFamily="34" charset="0"/>
                <a:cs typeface="Arial" pitchFamily="34" charset="0"/>
              </a:rPr>
              <a:t>“Third party damage prevention” </a:t>
            </a:r>
            <a:r>
              <a:rPr lang="en-US" dirty="0" smtClean="0">
                <a:latin typeface="Arial" pitchFamily="34" charset="0"/>
                <a:cs typeface="Arial" pitchFamily="34" charset="0"/>
              </a:rPr>
              <a:t>(including the application of new rules)</a:t>
            </a:r>
            <a:endParaRPr lang="fr-FR" dirty="0" smtClean="0">
              <a:latin typeface="Arial" pitchFamily="34" charset="0"/>
              <a:cs typeface="Arial" pitchFamily="34" charset="0"/>
            </a:endParaRPr>
          </a:p>
          <a:p>
            <a:pPr marL="360363" algn="just"/>
            <a:r>
              <a:rPr lang="en-US" dirty="0" smtClean="0">
                <a:latin typeface="Arial" pitchFamily="34" charset="0"/>
                <a:cs typeface="Arial" pitchFamily="34" charset="0"/>
              </a:rPr>
              <a:t>- </a:t>
            </a:r>
            <a:r>
              <a:rPr lang="en-US" dirty="0">
                <a:latin typeface="Arial" pitchFamily="34" charset="0"/>
                <a:cs typeface="Arial" pitchFamily="34" charset="0"/>
              </a:rPr>
              <a:t>To identify the critical tasks that affect integrity management.</a:t>
            </a:r>
            <a:endParaRPr lang="fr-FR" dirty="0">
              <a:latin typeface="Arial" pitchFamily="34" charset="0"/>
              <a:cs typeface="Arial" pitchFamily="34" charset="0"/>
            </a:endParaRPr>
          </a:p>
          <a:p>
            <a:pPr marL="360363" algn="just">
              <a:buFontTx/>
              <a:buChar char="-"/>
            </a:pPr>
            <a:r>
              <a:rPr lang="en-US" dirty="0" smtClean="0">
                <a:latin typeface="Arial" pitchFamily="34" charset="0"/>
                <a:cs typeface="Arial" pitchFamily="34" charset="0"/>
              </a:rPr>
              <a:t>To </a:t>
            </a:r>
            <a:r>
              <a:rPr lang="en-US" dirty="0">
                <a:latin typeface="Arial" pitchFamily="34" charset="0"/>
                <a:cs typeface="Arial" pitchFamily="34" charset="0"/>
              </a:rPr>
              <a:t>provide appropriate </a:t>
            </a:r>
            <a:r>
              <a:rPr lang="en-US" dirty="0" smtClean="0">
                <a:latin typeface="Arial" pitchFamily="34" charset="0"/>
                <a:cs typeface="Arial" pitchFamily="34" charset="0"/>
              </a:rPr>
              <a:t>competency for </a:t>
            </a:r>
            <a:r>
              <a:rPr lang="en-US" dirty="0">
                <a:latin typeface="Arial" pitchFamily="34" charset="0"/>
                <a:cs typeface="Arial" pitchFamily="34" charset="0"/>
              </a:rPr>
              <a:t>personnel </a:t>
            </a:r>
            <a:r>
              <a:rPr lang="en-US" dirty="0" smtClean="0">
                <a:latin typeface="Arial" pitchFamily="34" charset="0"/>
                <a:cs typeface="Arial" pitchFamily="34" charset="0"/>
              </a:rPr>
              <a:t>performing special </a:t>
            </a:r>
            <a:r>
              <a:rPr lang="en-US" dirty="0">
                <a:latin typeface="Arial" pitchFamily="34" charset="0"/>
                <a:cs typeface="Arial" pitchFamily="34" charset="0"/>
              </a:rPr>
              <a:t>tasks.</a:t>
            </a:r>
            <a:endParaRPr lang="fr-FR" dirty="0">
              <a:latin typeface="Arial" pitchFamily="34" charset="0"/>
              <a:cs typeface="Arial" pitchFamily="34" charset="0"/>
            </a:endParaRPr>
          </a:p>
          <a:p>
            <a:pPr algn="just">
              <a:buFontTx/>
              <a:buChar char="-"/>
            </a:pPr>
            <a:r>
              <a:rPr lang="en-US" dirty="0" smtClean="0">
                <a:latin typeface="Arial" pitchFamily="34" charset="0"/>
                <a:cs typeface="Arial" pitchFamily="34" charset="0"/>
              </a:rPr>
              <a:t>This </a:t>
            </a:r>
            <a:r>
              <a:rPr lang="en-US" dirty="0">
                <a:latin typeface="Arial" pitchFamily="34" charset="0"/>
                <a:cs typeface="Arial" pitchFamily="34" charset="0"/>
              </a:rPr>
              <a:t>Study Group will </a:t>
            </a:r>
            <a:r>
              <a:rPr lang="en-US" dirty="0" smtClean="0">
                <a:latin typeface="Arial" pitchFamily="34" charset="0"/>
                <a:cs typeface="Arial" pitchFamily="34" charset="0"/>
              </a:rPr>
              <a:t>also : </a:t>
            </a:r>
          </a:p>
          <a:p>
            <a:pPr algn="just"/>
            <a:r>
              <a:rPr lang="en-US" dirty="0" smtClean="0">
                <a:latin typeface="Arial" pitchFamily="34" charset="0"/>
                <a:cs typeface="Arial" pitchFamily="34" charset="0"/>
              </a:rPr>
              <a:t>- take </a:t>
            </a:r>
            <a:r>
              <a:rPr lang="en-US" dirty="0">
                <a:latin typeface="Arial" pitchFamily="34" charset="0"/>
                <a:cs typeface="Arial" pitchFamily="34" charset="0"/>
              </a:rPr>
              <a:t>over the work to build </a:t>
            </a:r>
            <a:r>
              <a:rPr lang="en-US" dirty="0" smtClean="0">
                <a:latin typeface="Arial" pitchFamily="34" charset="0"/>
                <a:cs typeface="Arial" pitchFamily="34" charset="0"/>
              </a:rPr>
              <a:t>on strategies </a:t>
            </a:r>
            <a:r>
              <a:rPr lang="en-US" dirty="0">
                <a:latin typeface="Arial" pitchFamily="34" charset="0"/>
                <a:cs typeface="Arial" pitchFamily="34" charset="0"/>
              </a:rPr>
              <a:t>that support effective IMS HR issues.</a:t>
            </a:r>
            <a:endParaRPr lang="fr-FR" dirty="0">
              <a:latin typeface="Arial" pitchFamily="34" charset="0"/>
              <a:cs typeface="Arial" pitchFamily="34" charset="0"/>
            </a:endParaRPr>
          </a:p>
          <a:p>
            <a:pPr algn="just"/>
            <a:r>
              <a:rPr lang="en-US" dirty="0">
                <a:latin typeface="Arial" pitchFamily="34" charset="0"/>
                <a:cs typeface="Arial" pitchFamily="34" charset="0"/>
              </a:rPr>
              <a:t>-</a:t>
            </a:r>
            <a:r>
              <a:rPr lang="en-US" dirty="0" smtClean="0">
                <a:latin typeface="Arial" pitchFamily="34" charset="0"/>
                <a:cs typeface="Arial" pitchFamily="34" charset="0"/>
              </a:rPr>
              <a:t> </a:t>
            </a:r>
            <a:r>
              <a:rPr lang="en-US" dirty="0">
                <a:latin typeface="Arial" pitchFamily="34" charset="0"/>
                <a:cs typeface="Arial" pitchFamily="34" charset="0"/>
              </a:rPr>
              <a:t>be </a:t>
            </a:r>
            <a:r>
              <a:rPr lang="en-US" dirty="0" smtClean="0">
                <a:latin typeface="Arial" pitchFamily="34" charset="0"/>
                <a:cs typeface="Arial" pitchFamily="34" charset="0"/>
              </a:rPr>
              <a:t>responsible for </a:t>
            </a:r>
            <a:r>
              <a:rPr lang="en-US" dirty="0">
                <a:latin typeface="Arial" pitchFamily="34" charset="0"/>
                <a:cs typeface="Arial" pitchFamily="34" charset="0"/>
              </a:rPr>
              <a:t>building and maintaining a Database of </a:t>
            </a:r>
            <a:r>
              <a:rPr lang="en-US" dirty="0" smtClean="0">
                <a:latin typeface="Arial" pitchFamily="34" charset="0"/>
                <a:cs typeface="Arial" pitchFamily="34" charset="0"/>
              </a:rPr>
              <a:t>IGU Member </a:t>
            </a:r>
            <a:r>
              <a:rPr lang="en-US" dirty="0">
                <a:latin typeface="Arial" pitchFamily="34" charset="0"/>
                <a:cs typeface="Arial" pitchFamily="34" charset="0"/>
              </a:rPr>
              <a:t>Transmission Systems, containing </a:t>
            </a:r>
            <a:r>
              <a:rPr lang="en-US" dirty="0" smtClean="0">
                <a:latin typeface="Arial" pitchFamily="34" charset="0"/>
                <a:cs typeface="Arial" pitchFamily="34" charset="0"/>
              </a:rPr>
              <a:t>information on </a:t>
            </a:r>
            <a:r>
              <a:rPr lang="en-US" dirty="0">
                <a:latin typeface="Arial" pitchFamily="34" charset="0"/>
                <a:cs typeface="Arial" pitchFamily="34" charset="0"/>
              </a:rPr>
              <a:t>transmission </a:t>
            </a:r>
            <a:r>
              <a:rPr lang="en-US" dirty="0" smtClean="0">
                <a:latin typeface="Arial" pitchFamily="34" charset="0"/>
                <a:cs typeface="Arial" pitchFamily="34" charset="0"/>
              </a:rPr>
              <a:t>network (</a:t>
            </a:r>
            <a:r>
              <a:rPr lang="en-US" dirty="0">
                <a:latin typeface="Arial" pitchFamily="34" charset="0"/>
                <a:cs typeface="Arial" pitchFamily="34" charset="0"/>
              </a:rPr>
              <a:t>physical data, performance, projects, new rules, etc</a:t>
            </a:r>
            <a:r>
              <a:rPr lang="en-US" dirty="0" smtClean="0">
                <a:latin typeface="Arial" pitchFamily="34" charset="0"/>
                <a:cs typeface="Arial" pitchFamily="34" charset="0"/>
              </a:rPr>
              <a:t>.)</a:t>
            </a:r>
            <a:endParaRPr lang="fr-FR" dirty="0">
              <a:latin typeface="Arial" pitchFamily="34" charset="0"/>
              <a:cs typeface="Arial" pitchFamily="34" charset="0"/>
            </a:endParaRPr>
          </a:p>
        </p:txBody>
      </p:sp>
      <p:sp>
        <p:nvSpPr>
          <p:cNvPr id="5" name="Rectangle 4"/>
          <p:cNvSpPr/>
          <p:nvPr/>
        </p:nvSpPr>
        <p:spPr>
          <a:xfrm>
            <a:off x="928662" y="642918"/>
            <a:ext cx="2339102" cy="369332"/>
          </a:xfrm>
          <a:prstGeom prst="rect">
            <a:avLst/>
          </a:prstGeom>
        </p:spPr>
        <p:txBody>
          <a:bodyPr wrap="none">
            <a:spAutoFit/>
          </a:bodyPr>
          <a:lstStyle/>
          <a:p>
            <a:pPr algn="just"/>
            <a:r>
              <a:rPr lang="fr-FR" b="1" i="1" dirty="0" smtClean="0"/>
              <a:t>Scope and </a:t>
            </a:r>
            <a:r>
              <a:rPr lang="fr-FR" b="1" i="1" dirty="0" err="1" smtClean="0"/>
              <a:t>Purpose</a:t>
            </a:r>
            <a:endParaRPr lang="fr-FR" b="1" i="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3" name="Picture 4" descr="C:\Users\KZ1058\AppData\Local\Microsoft\Windows\Temporary Internet Files\Content.Outlook\ADWZTOLY\1_New IGU logo.jpg"/>
          <p:cNvPicPr>
            <a:picLocks noChangeAspect="1" noChangeArrowheads="1"/>
          </p:cNvPicPr>
          <p:nvPr/>
        </p:nvPicPr>
        <p:blipFill>
          <a:blip r:embed="rId2" cstate="print"/>
          <a:srcRect/>
          <a:stretch>
            <a:fillRect/>
          </a:stretch>
        </p:blipFill>
        <p:spPr bwMode="auto">
          <a:xfrm>
            <a:off x="7643813" y="0"/>
            <a:ext cx="1500187" cy="1084263"/>
          </a:xfrm>
          <a:prstGeom prst="rect">
            <a:avLst/>
          </a:prstGeom>
          <a:noFill/>
          <a:ln w="9525">
            <a:noFill/>
            <a:miter lim="800000"/>
            <a:headEnd/>
            <a:tailEnd/>
          </a:ln>
        </p:spPr>
      </p:pic>
      <p:sp>
        <p:nvSpPr>
          <p:cNvPr id="6" name="Rectangle 5"/>
          <p:cNvSpPr/>
          <p:nvPr/>
        </p:nvSpPr>
        <p:spPr>
          <a:xfrm>
            <a:off x="500034" y="6396335"/>
            <a:ext cx="7715304" cy="307777"/>
          </a:xfrm>
          <a:prstGeom prst="rect">
            <a:avLst/>
          </a:prstGeom>
        </p:spPr>
        <p:txBody>
          <a:bodyPr wrap="square">
            <a:spAutoFit/>
          </a:bodyPr>
          <a:lstStyle/>
          <a:p>
            <a:pPr lvl="0" algn="just" eaLnBrk="0" hangingPunct="0">
              <a:tabLst>
                <a:tab pos="457200" algn="l"/>
              </a:tabLst>
            </a:pPr>
            <a:r>
              <a:rPr lang="en-US" sz="1400" b="1" dirty="0">
                <a:solidFill>
                  <a:schemeClr val="bg1">
                    <a:lumMod val="65000"/>
                  </a:schemeClr>
                </a:solidFill>
                <a:latin typeface="Arial" pitchFamily="34" charset="0"/>
                <a:ea typeface="Times New Roman" pitchFamily="18" charset="0"/>
                <a:cs typeface="Arial" pitchFamily="34" charset="0"/>
              </a:rPr>
              <a:t>Study Group 3.2 </a:t>
            </a:r>
            <a:r>
              <a:rPr lang="en-US" sz="1400" b="1" dirty="0" smtClean="0">
                <a:solidFill>
                  <a:schemeClr val="bg1">
                    <a:lumMod val="65000"/>
                  </a:schemeClr>
                </a:solidFill>
                <a:ea typeface="Times New Roman" pitchFamily="18" charset="0"/>
              </a:rPr>
              <a:t>“Pipeline Integrity </a:t>
            </a:r>
            <a:r>
              <a:rPr lang="en-US" sz="1400" b="1" dirty="0">
                <a:solidFill>
                  <a:schemeClr val="bg1">
                    <a:lumMod val="65000"/>
                  </a:schemeClr>
                </a:solidFill>
                <a:latin typeface="Arial" pitchFamily="34" charset="0"/>
                <a:ea typeface="Times New Roman" pitchFamily="18" charset="0"/>
                <a:cs typeface="Arial" pitchFamily="34" charset="0"/>
              </a:rPr>
              <a:t>Management System”</a:t>
            </a:r>
            <a:endParaRPr lang="fr-FR" sz="1400" b="1" dirty="0">
              <a:solidFill>
                <a:schemeClr val="bg1">
                  <a:lumMod val="65000"/>
                </a:schemeClr>
              </a:solidFill>
              <a:latin typeface="Arial" pitchFamily="34" charset="0"/>
              <a:ea typeface="Times New Roman" pitchFamily="18" charset="0"/>
              <a:cs typeface="Arial" pitchFamily="34" charset="0"/>
            </a:endParaRPr>
          </a:p>
        </p:txBody>
      </p:sp>
      <p:sp>
        <p:nvSpPr>
          <p:cNvPr id="4" name="Rectangle 1"/>
          <p:cNvSpPr>
            <a:spLocks noChangeArrowheads="1"/>
          </p:cNvSpPr>
          <p:nvPr/>
        </p:nvSpPr>
        <p:spPr bwMode="auto">
          <a:xfrm>
            <a:off x="642910" y="1500174"/>
            <a:ext cx="7858180" cy="473975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1-The first part of the assigned work will be the </a:t>
            </a: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database of the transmission systems</a:t>
            </a:r>
            <a:endParaRPr kumimoji="0" lang="fr-FR"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To attain this target, a questionnaire should be elaborated, and the boundary of PIMS is limited to pipeline</a:t>
            </a:r>
            <a:r>
              <a:rPr lang="en-US" baseline="0" dirty="0" smtClean="0">
                <a:ea typeface="Times New Roman" pitchFamily="18" charset="0"/>
              </a:rPr>
              <a:t>s</a:t>
            </a:r>
            <a:r>
              <a:rPr lang="en-US" dirty="0" smtClean="0">
                <a:ea typeface="Times New Roman" pitchFamily="18" charset="0"/>
              </a:rPr>
              <a:t> (Onshore and Offshore).</a:t>
            </a: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b="0" u="none" strike="noStrike" cap="none" normalizeH="0" baseline="0" dirty="0" smtClean="0">
                <a:ln>
                  <a:noFill/>
                </a:ln>
                <a:solidFill>
                  <a:schemeClr val="tx1"/>
                </a:solidFill>
                <a:effectLst/>
                <a:latin typeface="Arial" pitchFamily="34" charset="0"/>
                <a:ea typeface="Calibri" pitchFamily="34" charset="0"/>
                <a:cs typeface="Arial" pitchFamily="34" charset="0"/>
              </a:rPr>
              <a:t>The database  will include the following characteristic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b="0" u="none" strike="noStrike" cap="none" normalizeH="0" baseline="0" dirty="0" smtClean="0">
              <a:ln>
                <a:noFill/>
              </a:ln>
              <a:solidFill>
                <a:schemeClr val="tx1"/>
              </a:solidFill>
              <a:effectLst/>
              <a:latin typeface="Arial" pitchFamily="34" charset="0"/>
              <a:cs typeface="Arial" pitchFamily="34" charset="0"/>
            </a:endParaRPr>
          </a:p>
          <a:p>
            <a:pPr marL="630238" marR="0" lvl="0" indent="-90488" algn="just" defTabSz="914400" rtl="0" eaLnBrk="0" fontAlgn="base" latinLnBrk="0" hangingPunct="0">
              <a:lnSpc>
                <a:spcPct val="100000"/>
              </a:lnSpc>
              <a:spcBef>
                <a:spcPct val="0"/>
              </a:spcBef>
              <a:spcAft>
                <a:spcPct val="0"/>
              </a:spcAft>
              <a:buClrTx/>
              <a:buSzTx/>
              <a:buFontTx/>
              <a:buChar char="•"/>
              <a:tabLst/>
            </a:pPr>
            <a:r>
              <a:rPr kumimoji="0" lang="en-US" sz="1600" b="1" i="1" u="none" strike="noStrike" cap="none" normalizeH="0" baseline="0" dirty="0" smtClean="0">
                <a:ln>
                  <a:noFill/>
                </a:ln>
                <a:solidFill>
                  <a:schemeClr val="tx1"/>
                </a:solidFill>
                <a:effectLst/>
                <a:latin typeface="Arial" pitchFamily="34" charset="0"/>
                <a:ea typeface="Calibri" pitchFamily="34" charset="0"/>
                <a:cs typeface="Arial" pitchFamily="34" charset="0"/>
              </a:rPr>
              <a:t>Diameter</a:t>
            </a:r>
          </a:p>
          <a:p>
            <a:pPr marL="630238" marR="0" lvl="0" indent="-90488" algn="just" defTabSz="914400" rtl="0" eaLnBrk="0" fontAlgn="base" latinLnBrk="0" hangingPunct="0">
              <a:lnSpc>
                <a:spcPct val="100000"/>
              </a:lnSpc>
              <a:spcBef>
                <a:spcPct val="0"/>
              </a:spcBef>
              <a:spcAft>
                <a:spcPct val="0"/>
              </a:spcAft>
              <a:buClrTx/>
              <a:buSzTx/>
              <a:buFontTx/>
              <a:buChar char="•"/>
              <a:tabLst/>
            </a:pPr>
            <a:r>
              <a:rPr lang="en-US" sz="1600" b="1" i="1" dirty="0" smtClean="0">
                <a:ea typeface="Calibri" pitchFamily="34" charset="0"/>
              </a:rPr>
              <a:t>length</a:t>
            </a:r>
            <a:r>
              <a:rPr kumimoji="0" lang="en-US" sz="1600" b="1" i="1" u="none" strike="noStrike" cap="none" normalizeH="0" baseline="0" dirty="0" smtClean="0">
                <a:ln>
                  <a:noFill/>
                </a:ln>
                <a:solidFill>
                  <a:schemeClr val="tx1"/>
                </a:solidFill>
                <a:effectLst/>
                <a:latin typeface="Arial" pitchFamily="34" charset="0"/>
                <a:ea typeface="Calibri" pitchFamily="34" charset="0"/>
                <a:cs typeface="Arial" pitchFamily="34" charset="0"/>
              </a:rPr>
              <a:t> </a:t>
            </a:r>
            <a:endParaRPr kumimoji="0" lang="fr-FR" sz="1600" b="0" i="0" u="none" strike="noStrike" cap="none" normalizeH="0" baseline="0" dirty="0" smtClean="0">
              <a:ln>
                <a:noFill/>
              </a:ln>
              <a:solidFill>
                <a:schemeClr val="tx1"/>
              </a:solidFill>
              <a:effectLst/>
              <a:latin typeface="Arial" pitchFamily="34" charset="0"/>
              <a:cs typeface="Arial" pitchFamily="34" charset="0"/>
            </a:endParaRPr>
          </a:p>
          <a:p>
            <a:pPr marL="630238" marR="0" lvl="0" indent="-90488" algn="just" defTabSz="914400" rtl="0" eaLnBrk="0" fontAlgn="base" latinLnBrk="0" hangingPunct="0">
              <a:lnSpc>
                <a:spcPct val="100000"/>
              </a:lnSpc>
              <a:spcBef>
                <a:spcPct val="0"/>
              </a:spcBef>
              <a:spcAft>
                <a:spcPct val="0"/>
              </a:spcAft>
              <a:buClrTx/>
              <a:buSzTx/>
              <a:buFontTx/>
              <a:buChar char="•"/>
              <a:tabLst/>
            </a:pPr>
            <a:r>
              <a:rPr kumimoji="0" lang="en-US" sz="1600" b="1" i="1" u="none" strike="noStrike" cap="none" normalizeH="0" baseline="0" dirty="0" smtClean="0">
                <a:ln>
                  <a:noFill/>
                </a:ln>
                <a:solidFill>
                  <a:schemeClr val="tx1"/>
                </a:solidFill>
                <a:effectLst/>
                <a:latin typeface="Arial" pitchFamily="34" charset="0"/>
                <a:ea typeface="Calibri" pitchFamily="34" charset="0"/>
                <a:cs typeface="Arial" pitchFamily="34" charset="0"/>
              </a:rPr>
              <a:t>Thickness</a:t>
            </a:r>
          </a:p>
          <a:p>
            <a:pPr marL="630238" indent="-90488" algn="just" eaLnBrk="0" hangingPunct="0">
              <a:buFontTx/>
              <a:buChar char="•"/>
            </a:pPr>
            <a:r>
              <a:rPr lang="en-US" sz="1600" b="1" dirty="0" err="1" smtClean="0"/>
              <a:t>Piggable</a:t>
            </a:r>
            <a:r>
              <a:rPr lang="en-US" sz="1600" b="1" dirty="0" smtClean="0"/>
              <a:t> or un-</a:t>
            </a:r>
            <a:r>
              <a:rPr lang="en-US" sz="1600" b="1" dirty="0" err="1" smtClean="0"/>
              <a:t>piggable</a:t>
            </a:r>
            <a:r>
              <a:rPr lang="en-US" sz="1600" dirty="0" smtClean="0"/>
              <a:t>)</a:t>
            </a:r>
            <a:endParaRPr kumimoji="0" lang="fr-FR" sz="1600" b="0" i="0" u="none" strike="noStrike" cap="none" normalizeH="0" baseline="0" dirty="0" smtClean="0">
              <a:ln>
                <a:noFill/>
              </a:ln>
              <a:solidFill>
                <a:schemeClr val="tx1"/>
              </a:solidFill>
              <a:effectLst/>
              <a:latin typeface="Arial" pitchFamily="34" charset="0"/>
              <a:cs typeface="Arial" pitchFamily="34" charset="0"/>
            </a:endParaRPr>
          </a:p>
          <a:p>
            <a:pPr marL="630238" marR="0" lvl="0" indent="-90488" algn="just" defTabSz="914400" rtl="0" eaLnBrk="0" fontAlgn="base" latinLnBrk="0" hangingPunct="0">
              <a:lnSpc>
                <a:spcPct val="100000"/>
              </a:lnSpc>
              <a:spcBef>
                <a:spcPct val="0"/>
              </a:spcBef>
              <a:spcAft>
                <a:spcPct val="0"/>
              </a:spcAft>
              <a:buClrTx/>
              <a:buSzTx/>
              <a:buFontTx/>
              <a:buChar char="•"/>
              <a:tabLst/>
            </a:pPr>
            <a:r>
              <a:rPr kumimoji="0" lang="en-US" sz="1600" b="1" i="1" u="none" strike="noStrike" cap="none" normalizeH="0" baseline="0" dirty="0" smtClean="0">
                <a:ln>
                  <a:noFill/>
                </a:ln>
                <a:solidFill>
                  <a:schemeClr val="tx1"/>
                </a:solidFill>
                <a:effectLst/>
                <a:latin typeface="Arial" pitchFamily="34" charset="0"/>
                <a:ea typeface="Calibri" pitchFamily="34" charset="0"/>
                <a:cs typeface="Arial" pitchFamily="34" charset="0"/>
              </a:rPr>
              <a:t>Coating(external-internal) </a:t>
            </a:r>
            <a:endParaRPr kumimoji="0" lang="fr-FR" sz="1600" b="0" i="0" u="none" strike="noStrike" cap="none" normalizeH="0" baseline="0" dirty="0" smtClean="0">
              <a:ln>
                <a:noFill/>
              </a:ln>
              <a:solidFill>
                <a:schemeClr val="tx1"/>
              </a:solidFill>
              <a:effectLst/>
              <a:latin typeface="Arial" pitchFamily="34" charset="0"/>
              <a:cs typeface="Arial" pitchFamily="34" charset="0"/>
            </a:endParaRPr>
          </a:p>
          <a:p>
            <a:pPr marL="630238" marR="0" lvl="0" indent="-90488" algn="just" defTabSz="914400" rtl="0" eaLnBrk="0" fontAlgn="base" latinLnBrk="0" hangingPunct="0">
              <a:lnSpc>
                <a:spcPct val="100000"/>
              </a:lnSpc>
              <a:spcBef>
                <a:spcPct val="0"/>
              </a:spcBef>
              <a:spcAft>
                <a:spcPct val="0"/>
              </a:spcAft>
              <a:buClrTx/>
              <a:buSzTx/>
              <a:buFontTx/>
              <a:buChar char="•"/>
              <a:tabLst/>
            </a:pPr>
            <a:r>
              <a:rPr kumimoji="0" lang="en-US" sz="1600" b="1" i="1" u="none" strike="noStrike" cap="none" normalizeH="0" baseline="0" dirty="0" smtClean="0">
                <a:ln>
                  <a:noFill/>
                </a:ln>
                <a:solidFill>
                  <a:schemeClr val="tx1"/>
                </a:solidFill>
                <a:effectLst/>
                <a:latin typeface="Arial" pitchFamily="34" charset="0"/>
                <a:ea typeface="Calibri" pitchFamily="34" charset="0"/>
                <a:cs typeface="Arial" pitchFamily="34" charset="0"/>
              </a:rPr>
              <a:t>Material</a:t>
            </a:r>
            <a:endParaRPr kumimoji="0" lang="fr-FR" sz="1600" b="0" i="0" u="none" strike="noStrike" cap="none" normalizeH="0" baseline="0" dirty="0" smtClean="0">
              <a:ln>
                <a:noFill/>
              </a:ln>
              <a:solidFill>
                <a:schemeClr val="tx1"/>
              </a:solidFill>
              <a:effectLst/>
              <a:latin typeface="Arial" pitchFamily="34" charset="0"/>
              <a:cs typeface="Arial" pitchFamily="34" charset="0"/>
            </a:endParaRPr>
          </a:p>
          <a:p>
            <a:pPr marL="630238" marR="0" lvl="0" indent="-90488" algn="just" defTabSz="914400" rtl="0" eaLnBrk="0" fontAlgn="base" latinLnBrk="0" hangingPunct="0">
              <a:lnSpc>
                <a:spcPct val="100000"/>
              </a:lnSpc>
              <a:spcBef>
                <a:spcPct val="0"/>
              </a:spcBef>
              <a:spcAft>
                <a:spcPct val="0"/>
              </a:spcAft>
              <a:buClrTx/>
              <a:buSzTx/>
              <a:buFontTx/>
              <a:buChar char="•"/>
              <a:tabLst/>
            </a:pPr>
            <a:r>
              <a:rPr kumimoji="0" lang="en-US" sz="1600" b="1" i="1" u="none" strike="noStrike" cap="none" normalizeH="0" baseline="0" dirty="0" smtClean="0">
                <a:ln>
                  <a:noFill/>
                </a:ln>
                <a:solidFill>
                  <a:schemeClr val="tx1"/>
                </a:solidFill>
                <a:effectLst/>
                <a:latin typeface="Arial" pitchFamily="34" charset="0"/>
                <a:ea typeface="Calibri" pitchFamily="34" charset="0"/>
                <a:cs typeface="Arial" pitchFamily="34" charset="0"/>
              </a:rPr>
              <a:t>Year of construction </a:t>
            </a:r>
            <a:endParaRPr kumimoji="0" lang="fr-FR" sz="1600" b="0" i="0" u="none" strike="noStrike" cap="none" normalizeH="0" baseline="0" dirty="0" smtClean="0">
              <a:ln>
                <a:noFill/>
              </a:ln>
              <a:solidFill>
                <a:schemeClr val="tx1"/>
              </a:solidFill>
              <a:effectLst/>
              <a:latin typeface="Arial" pitchFamily="34" charset="0"/>
              <a:cs typeface="Arial" pitchFamily="34" charset="0"/>
            </a:endParaRPr>
          </a:p>
          <a:p>
            <a:pPr marL="630238" marR="0" lvl="0" indent="-90488" algn="just" defTabSz="914400" rtl="0" eaLnBrk="0" fontAlgn="base" latinLnBrk="0" hangingPunct="0">
              <a:lnSpc>
                <a:spcPct val="100000"/>
              </a:lnSpc>
              <a:spcBef>
                <a:spcPct val="0"/>
              </a:spcBef>
              <a:spcAft>
                <a:spcPct val="0"/>
              </a:spcAft>
              <a:buClrTx/>
              <a:buSzTx/>
              <a:buFontTx/>
              <a:buChar char="•"/>
              <a:tabLst/>
            </a:pPr>
            <a:r>
              <a:rPr kumimoji="0" lang="en-US" sz="1600" b="1" i="1" u="none" strike="noStrike" cap="none" normalizeH="0" baseline="0" dirty="0" smtClean="0">
                <a:ln>
                  <a:noFill/>
                </a:ln>
                <a:solidFill>
                  <a:schemeClr val="tx1"/>
                </a:solidFill>
                <a:effectLst/>
                <a:latin typeface="Arial" pitchFamily="34" charset="0"/>
                <a:ea typeface="Calibri" pitchFamily="34" charset="0"/>
                <a:cs typeface="Arial" pitchFamily="34" charset="0"/>
              </a:rPr>
              <a:t>Depth of cover </a:t>
            </a:r>
            <a:endParaRPr kumimoji="0" lang="fr-FR" sz="1600" b="0" i="0" u="none" strike="noStrike" cap="none" normalizeH="0" baseline="0" dirty="0" smtClean="0">
              <a:ln>
                <a:noFill/>
              </a:ln>
              <a:solidFill>
                <a:schemeClr val="tx1"/>
              </a:solidFill>
              <a:effectLst/>
              <a:latin typeface="Arial" pitchFamily="34" charset="0"/>
              <a:cs typeface="Arial" pitchFamily="34" charset="0"/>
            </a:endParaRPr>
          </a:p>
          <a:p>
            <a:pPr marL="630238" marR="0" lvl="0" indent="-90488" algn="just" defTabSz="914400" rtl="0" eaLnBrk="0" fontAlgn="base" latinLnBrk="0" hangingPunct="0">
              <a:lnSpc>
                <a:spcPct val="100000"/>
              </a:lnSpc>
              <a:spcBef>
                <a:spcPct val="0"/>
              </a:spcBef>
              <a:spcAft>
                <a:spcPct val="0"/>
              </a:spcAft>
              <a:buClrTx/>
              <a:buSzTx/>
              <a:buFontTx/>
              <a:buChar char="•"/>
              <a:tabLst/>
            </a:pPr>
            <a:r>
              <a:rPr kumimoji="0" lang="en-US" sz="1600" b="1" i="1" u="none" strike="noStrike" cap="none" normalizeH="0" baseline="0" dirty="0" smtClean="0">
                <a:ln>
                  <a:noFill/>
                </a:ln>
                <a:solidFill>
                  <a:schemeClr val="tx1"/>
                </a:solidFill>
                <a:effectLst/>
                <a:latin typeface="Arial" pitchFamily="34" charset="0"/>
                <a:ea typeface="Calibri" pitchFamily="34" charset="0"/>
                <a:cs typeface="Arial" pitchFamily="34" charset="0"/>
              </a:rPr>
              <a:t> Operating Pressure</a:t>
            </a:r>
            <a:endParaRPr kumimoji="0" lang="fr-FR" sz="1600" b="0" i="0" u="none" strike="noStrike" cap="none" normalizeH="0" baseline="0" dirty="0" smtClean="0">
              <a:ln>
                <a:noFill/>
              </a:ln>
              <a:solidFill>
                <a:schemeClr val="tx1"/>
              </a:solidFill>
              <a:effectLst/>
              <a:latin typeface="Arial" pitchFamily="34" charset="0"/>
              <a:cs typeface="Arial" pitchFamily="34" charset="0"/>
            </a:endParaRPr>
          </a:p>
          <a:p>
            <a:pPr marL="630238" marR="0" lvl="0" indent="-90488" algn="just" defTabSz="914400" rtl="0" eaLnBrk="0" fontAlgn="base" latinLnBrk="0" hangingPunct="0">
              <a:lnSpc>
                <a:spcPct val="100000"/>
              </a:lnSpc>
              <a:spcBef>
                <a:spcPct val="0"/>
              </a:spcBef>
              <a:spcAft>
                <a:spcPct val="0"/>
              </a:spcAft>
              <a:buClrTx/>
              <a:buSzTx/>
              <a:buFontTx/>
              <a:buChar char="•"/>
              <a:tabLst/>
            </a:pPr>
            <a:r>
              <a:rPr kumimoji="0" lang="en-US" sz="1600" b="1" i="1" u="none" strike="noStrike" cap="none" normalizeH="0" baseline="0" dirty="0" smtClean="0">
                <a:ln>
                  <a:noFill/>
                </a:ln>
                <a:solidFill>
                  <a:schemeClr val="tx1"/>
                </a:solidFill>
                <a:effectLst/>
                <a:latin typeface="Arial" pitchFamily="34" charset="0"/>
                <a:ea typeface="Calibri" pitchFamily="34" charset="0"/>
                <a:cs typeface="Arial" pitchFamily="34" charset="0"/>
              </a:rPr>
              <a:t>Type of cathodic protection </a:t>
            </a:r>
            <a:endParaRPr kumimoji="0" lang="fr-FR" sz="1600" b="0" i="0" u="none" strike="noStrike" cap="none" normalizeH="0" baseline="0" dirty="0" smtClean="0">
              <a:ln>
                <a:noFill/>
              </a:ln>
              <a:solidFill>
                <a:schemeClr val="tx1"/>
              </a:solidFill>
              <a:effectLst/>
              <a:latin typeface="Arial" pitchFamily="34" charset="0"/>
              <a:cs typeface="Arial" pitchFamily="34" charset="0"/>
            </a:endParaRPr>
          </a:p>
          <a:p>
            <a:pPr marL="630238" marR="0" lvl="0" indent="-90488" algn="just" defTabSz="914400" rtl="0" eaLnBrk="0" fontAlgn="base" latinLnBrk="0" hangingPunct="0">
              <a:lnSpc>
                <a:spcPct val="100000"/>
              </a:lnSpc>
              <a:spcBef>
                <a:spcPct val="0"/>
              </a:spcBef>
              <a:spcAft>
                <a:spcPct val="0"/>
              </a:spcAft>
              <a:buClrTx/>
              <a:buSzTx/>
              <a:buFontTx/>
              <a:buChar char="•"/>
              <a:tabLst/>
            </a:pPr>
            <a:r>
              <a:rPr kumimoji="0" lang="en-US" sz="1600" b="1" i="1" u="none" strike="noStrike" cap="none" normalizeH="0" baseline="0" dirty="0" smtClean="0">
                <a:ln>
                  <a:noFill/>
                </a:ln>
                <a:solidFill>
                  <a:schemeClr val="tx1"/>
                </a:solidFill>
                <a:effectLst/>
                <a:latin typeface="Arial" pitchFamily="34" charset="0"/>
                <a:ea typeface="Calibri" pitchFamily="34" charset="0"/>
                <a:cs typeface="Arial" pitchFamily="34" charset="0"/>
              </a:rPr>
              <a:t> Or more ??????????</a:t>
            </a:r>
            <a:r>
              <a:rPr kumimoji="0" lang="en-US" sz="1600" b="0" i="1" u="none" strike="noStrike" cap="none" normalizeH="0" baseline="0" dirty="0" smtClean="0">
                <a:ln>
                  <a:noFill/>
                </a:ln>
                <a:solidFill>
                  <a:schemeClr val="tx1"/>
                </a:solidFill>
                <a:effectLst/>
                <a:latin typeface="Arial" pitchFamily="34" charset="0"/>
                <a:ea typeface="Calibri" pitchFamily="34" charset="0"/>
                <a:cs typeface="Arial" pitchFamily="34" charset="0"/>
              </a:rPr>
              <a:t>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1785918" y="428604"/>
            <a:ext cx="5643602" cy="369332"/>
          </a:xfrm>
          <a:prstGeom prst="rect">
            <a:avLst/>
          </a:prstGeom>
        </p:spPr>
        <p:txBody>
          <a:bodyPr wrap="square">
            <a:spAutoFit/>
          </a:bodyPr>
          <a:lstStyle/>
          <a:p>
            <a:r>
              <a:rPr lang="en-US" b="1" dirty="0">
                <a:latin typeface="Arial" pitchFamily="34" charset="0"/>
                <a:ea typeface="Times New Roman" pitchFamily="18" charset="0"/>
                <a:cs typeface="Arial" pitchFamily="34" charset="0"/>
              </a:rPr>
              <a:t>I</a:t>
            </a:r>
            <a:r>
              <a:rPr lang="en-US" b="1" dirty="0" smtClean="0">
                <a:latin typeface="Arial" pitchFamily="34" charset="0"/>
                <a:ea typeface="Times New Roman" pitchFamily="18" charset="0"/>
                <a:cs typeface="Arial" pitchFamily="34" charset="0"/>
              </a:rPr>
              <a:t>deas discussed during the July's conference call.</a:t>
            </a:r>
            <a:endParaRPr lang="fr-FR"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3" name="Picture 4" descr="C:\Users\KZ1058\AppData\Local\Microsoft\Windows\Temporary Internet Files\Content.Outlook\ADWZTOLY\1_New IGU logo.jpg"/>
          <p:cNvPicPr>
            <a:picLocks noChangeAspect="1" noChangeArrowheads="1"/>
          </p:cNvPicPr>
          <p:nvPr/>
        </p:nvPicPr>
        <p:blipFill>
          <a:blip r:embed="rId2" cstate="print"/>
          <a:srcRect/>
          <a:stretch>
            <a:fillRect/>
          </a:stretch>
        </p:blipFill>
        <p:spPr bwMode="auto">
          <a:xfrm>
            <a:off x="7643813" y="0"/>
            <a:ext cx="1500187" cy="1084263"/>
          </a:xfrm>
          <a:prstGeom prst="rect">
            <a:avLst/>
          </a:prstGeom>
          <a:noFill/>
          <a:ln w="9525">
            <a:noFill/>
            <a:miter lim="800000"/>
            <a:headEnd/>
            <a:tailEnd/>
          </a:ln>
        </p:spPr>
      </p:pic>
      <p:sp>
        <p:nvSpPr>
          <p:cNvPr id="6" name="Rectangle 5"/>
          <p:cNvSpPr/>
          <p:nvPr/>
        </p:nvSpPr>
        <p:spPr>
          <a:xfrm>
            <a:off x="500034" y="6396335"/>
            <a:ext cx="7715304" cy="307777"/>
          </a:xfrm>
          <a:prstGeom prst="rect">
            <a:avLst/>
          </a:prstGeom>
        </p:spPr>
        <p:txBody>
          <a:bodyPr wrap="square">
            <a:spAutoFit/>
          </a:bodyPr>
          <a:lstStyle/>
          <a:p>
            <a:pPr lvl="0" algn="just" eaLnBrk="0" hangingPunct="0">
              <a:tabLst>
                <a:tab pos="457200" algn="l"/>
              </a:tabLst>
            </a:pPr>
            <a:r>
              <a:rPr lang="en-US" sz="1400" b="1" dirty="0">
                <a:solidFill>
                  <a:schemeClr val="bg1">
                    <a:lumMod val="65000"/>
                  </a:schemeClr>
                </a:solidFill>
                <a:latin typeface="Arial" pitchFamily="34" charset="0"/>
                <a:ea typeface="Times New Roman" pitchFamily="18" charset="0"/>
                <a:cs typeface="Arial" pitchFamily="34" charset="0"/>
              </a:rPr>
              <a:t>Study Group 3.2 </a:t>
            </a:r>
            <a:r>
              <a:rPr lang="en-US" sz="1400" b="1" dirty="0" smtClean="0">
                <a:solidFill>
                  <a:schemeClr val="bg1">
                    <a:lumMod val="65000"/>
                  </a:schemeClr>
                </a:solidFill>
                <a:ea typeface="Times New Roman" pitchFamily="18" charset="0"/>
              </a:rPr>
              <a:t>“Pipeline Integrity </a:t>
            </a:r>
            <a:r>
              <a:rPr lang="en-US" sz="1400" b="1" dirty="0">
                <a:solidFill>
                  <a:schemeClr val="bg1">
                    <a:lumMod val="65000"/>
                  </a:schemeClr>
                </a:solidFill>
                <a:latin typeface="Arial" pitchFamily="34" charset="0"/>
                <a:ea typeface="Times New Roman" pitchFamily="18" charset="0"/>
                <a:cs typeface="Arial" pitchFamily="34" charset="0"/>
              </a:rPr>
              <a:t>Management System”</a:t>
            </a:r>
            <a:endParaRPr lang="fr-FR" sz="1400" b="1" dirty="0">
              <a:solidFill>
                <a:schemeClr val="bg1">
                  <a:lumMod val="65000"/>
                </a:schemeClr>
              </a:solidFill>
              <a:latin typeface="Arial" pitchFamily="34" charset="0"/>
              <a:ea typeface="Times New Roman" pitchFamily="18" charset="0"/>
              <a:cs typeface="Arial" pitchFamily="34" charset="0"/>
            </a:endParaRPr>
          </a:p>
        </p:txBody>
      </p:sp>
      <p:sp>
        <p:nvSpPr>
          <p:cNvPr id="4" name="Rectangle 3"/>
          <p:cNvSpPr/>
          <p:nvPr/>
        </p:nvSpPr>
        <p:spPr>
          <a:xfrm>
            <a:off x="785786" y="1500174"/>
            <a:ext cx="7858180" cy="646331"/>
          </a:xfrm>
          <a:prstGeom prst="rect">
            <a:avLst/>
          </a:prstGeom>
        </p:spPr>
        <p:txBody>
          <a:bodyPr wrap="square">
            <a:spAutoFit/>
          </a:bodyPr>
          <a:lstStyle/>
          <a:p>
            <a:r>
              <a:rPr lang="en-US" dirty="0" smtClean="0">
                <a:latin typeface="Arial" pitchFamily="34" charset="0"/>
                <a:cs typeface="Arial" pitchFamily="34" charset="0"/>
              </a:rPr>
              <a:t>2- </a:t>
            </a:r>
            <a:r>
              <a:rPr lang="en-US" b="1" dirty="0" smtClean="0">
                <a:latin typeface="Arial" pitchFamily="34" charset="0"/>
                <a:cs typeface="Arial" pitchFamily="34" charset="0"/>
              </a:rPr>
              <a:t>To enunciate the approach the Asset </a:t>
            </a:r>
            <a:r>
              <a:rPr lang="en-US" b="1" dirty="0" smtClean="0"/>
              <a:t>of Pipeline </a:t>
            </a:r>
            <a:r>
              <a:rPr lang="en-US" b="1" dirty="0" smtClean="0">
                <a:latin typeface="Arial" pitchFamily="34" charset="0"/>
                <a:cs typeface="Arial" pitchFamily="34" charset="0"/>
              </a:rPr>
              <a:t>integrity Management Systems</a:t>
            </a:r>
            <a:endParaRPr lang="fr-FR" b="1" dirty="0">
              <a:latin typeface="Arial" pitchFamily="34" charset="0"/>
              <a:cs typeface="Arial" pitchFamily="34" charset="0"/>
            </a:endParaRPr>
          </a:p>
        </p:txBody>
      </p:sp>
      <p:sp>
        <p:nvSpPr>
          <p:cNvPr id="5" name="Rectangle 1"/>
          <p:cNvSpPr>
            <a:spLocks noChangeArrowheads="1"/>
          </p:cNvSpPr>
          <p:nvPr/>
        </p:nvSpPr>
        <p:spPr bwMode="auto">
          <a:xfrm>
            <a:off x="714348" y="2496917"/>
            <a:ext cx="8001056"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en-US" b="1" dirty="0" smtClean="0">
                <a:solidFill>
                  <a:srgbClr val="0070C0"/>
                </a:solidFill>
                <a:latin typeface="Arial" pitchFamily="34" charset="0"/>
                <a:cs typeface="Arial" pitchFamily="34" charset="0"/>
                <a:hlinkClick r:id="rId3" action="ppaction://hlinkpres?slideindex=12&amp;slidetitle=Diapositive 12"/>
              </a:rPr>
              <a:t> </a:t>
            </a:r>
            <a:r>
              <a:rPr lang="en-US" b="1" dirty="0">
                <a:solidFill>
                  <a:srgbClr val="0070C0"/>
                </a:solidFill>
                <a:latin typeface="Arial" pitchFamily="34" charset="0"/>
                <a:cs typeface="Arial" pitchFamily="34" charset="0"/>
                <a:hlinkClick r:id="rId3" action="ppaction://hlinkpres?slideindex=12&amp;slidetitle=Diapositive 12"/>
              </a:rPr>
              <a:t>Pipeline integrity management </a:t>
            </a:r>
            <a:r>
              <a:rPr lang="en-US" b="1" dirty="0">
                <a:solidFill>
                  <a:srgbClr val="0070C0"/>
                </a:solidFill>
                <a:latin typeface="Arial" pitchFamily="34" charset="0"/>
                <a:cs typeface="Arial" pitchFamily="34" charset="0"/>
              </a:rPr>
              <a:t>system, has already been studied by previous WOC Transmission’s study groups, during the last years (as an example SG. 4.2/WOC 4 2000-2003 ), so the challenge is to make  the final work </a:t>
            </a:r>
            <a:r>
              <a:rPr lang="en-US" b="1" dirty="0" smtClean="0">
                <a:solidFill>
                  <a:srgbClr val="0070C0"/>
                </a:solidFill>
                <a:latin typeface="Arial" pitchFamily="34" charset="0"/>
                <a:cs typeface="Arial" pitchFamily="34" charset="0"/>
              </a:rPr>
              <a:t>original.</a:t>
            </a:r>
            <a:endParaRPr lang="en-US" b="1" dirty="0">
              <a:solidFill>
                <a:srgbClr val="0070C0"/>
              </a:solidFill>
              <a:latin typeface="Arial" pitchFamily="34" charset="0"/>
              <a:cs typeface="Arial" pitchFamily="34" charset="0"/>
            </a:endParaRPr>
          </a:p>
        </p:txBody>
      </p:sp>
      <p:sp>
        <p:nvSpPr>
          <p:cNvPr id="7" name="Rectangle 6"/>
          <p:cNvSpPr/>
          <p:nvPr/>
        </p:nvSpPr>
        <p:spPr>
          <a:xfrm>
            <a:off x="785786" y="3997115"/>
            <a:ext cx="7929618" cy="646331"/>
          </a:xfrm>
          <a:prstGeom prst="rect">
            <a:avLst/>
          </a:prstGeom>
        </p:spPr>
        <p:txBody>
          <a:bodyPr wrap="square">
            <a:spAutoFit/>
          </a:bodyPr>
          <a:lstStyle/>
          <a:p>
            <a:r>
              <a:rPr lang="en-US" dirty="0" smtClean="0">
                <a:latin typeface="Arial" pitchFamily="34" charset="0"/>
                <a:cs typeface="Arial" pitchFamily="34" charset="0"/>
              </a:rPr>
              <a:t>Proposal to </a:t>
            </a:r>
            <a:r>
              <a:rPr lang="en-US" dirty="0">
                <a:latin typeface="Arial" pitchFamily="34" charset="0"/>
                <a:cs typeface="Arial" pitchFamily="34" charset="0"/>
              </a:rPr>
              <a:t>elaborate a questionnaire (benchmarking) to enunciate the approach </a:t>
            </a:r>
            <a:endParaRPr lang="fr-FR" dirty="0">
              <a:latin typeface="Arial" pitchFamily="34" charset="0"/>
              <a:cs typeface="Arial" pitchFamily="34" charset="0"/>
            </a:endParaRPr>
          </a:p>
        </p:txBody>
      </p:sp>
      <p:sp>
        <p:nvSpPr>
          <p:cNvPr id="9" name="Rectangle 8"/>
          <p:cNvSpPr/>
          <p:nvPr/>
        </p:nvSpPr>
        <p:spPr>
          <a:xfrm>
            <a:off x="1000100" y="500042"/>
            <a:ext cx="5643602" cy="369332"/>
          </a:xfrm>
          <a:prstGeom prst="rect">
            <a:avLst/>
          </a:prstGeom>
        </p:spPr>
        <p:txBody>
          <a:bodyPr wrap="square">
            <a:spAutoFit/>
          </a:bodyPr>
          <a:lstStyle/>
          <a:p>
            <a:r>
              <a:rPr lang="en-US" b="1" dirty="0">
                <a:latin typeface="Arial" pitchFamily="34" charset="0"/>
                <a:ea typeface="Times New Roman" pitchFamily="18" charset="0"/>
                <a:cs typeface="Arial" pitchFamily="34" charset="0"/>
              </a:rPr>
              <a:t>I</a:t>
            </a:r>
            <a:r>
              <a:rPr lang="en-US" b="1" dirty="0" smtClean="0">
                <a:latin typeface="Arial" pitchFamily="34" charset="0"/>
                <a:ea typeface="Times New Roman" pitchFamily="18" charset="0"/>
                <a:cs typeface="Arial" pitchFamily="34" charset="0"/>
              </a:rPr>
              <a:t>deas discussed during the July's conference call.</a:t>
            </a:r>
            <a:endParaRPr lang="fr-FR"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3" name="Picture 4" descr="C:\Users\KZ1058\AppData\Local\Microsoft\Windows\Temporary Internet Files\Content.Outlook\ADWZTOLY\1_New IGU logo.jpg"/>
          <p:cNvPicPr>
            <a:picLocks noChangeAspect="1" noChangeArrowheads="1"/>
          </p:cNvPicPr>
          <p:nvPr/>
        </p:nvPicPr>
        <p:blipFill>
          <a:blip r:embed="rId2" cstate="print"/>
          <a:srcRect/>
          <a:stretch>
            <a:fillRect/>
          </a:stretch>
        </p:blipFill>
        <p:spPr bwMode="auto">
          <a:xfrm>
            <a:off x="7643813" y="0"/>
            <a:ext cx="1500187" cy="1084263"/>
          </a:xfrm>
          <a:prstGeom prst="rect">
            <a:avLst/>
          </a:prstGeom>
          <a:noFill/>
          <a:ln w="9525">
            <a:noFill/>
            <a:miter lim="800000"/>
            <a:headEnd/>
            <a:tailEnd/>
          </a:ln>
        </p:spPr>
      </p:pic>
      <p:sp>
        <p:nvSpPr>
          <p:cNvPr id="6" name="Rectangle 5"/>
          <p:cNvSpPr/>
          <p:nvPr/>
        </p:nvSpPr>
        <p:spPr>
          <a:xfrm>
            <a:off x="500034" y="6396335"/>
            <a:ext cx="7715304" cy="307777"/>
          </a:xfrm>
          <a:prstGeom prst="rect">
            <a:avLst/>
          </a:prstGeom>
        </p:spPr>
        <p:txBody>
          <a:bodyPr wrap="square">
            <a:spAutoFit/>
          </a:bodyPr>
          <a:lstStyle/>
          <a:p>
            <a:pPr lvl="0" algn="just" eaLnBrk="0" hangingPunct="0">
              <a:tabLst>
                <a:tab pos="457200" algn="l"/>
              </a:tabLst>
            </a:pPr>
            <a:r>
              <a:rPr lang="en-US" sz="1400" b="1" dirty="0">
                <a:solidFill>
                  <a:schemeClr val="bg1">
                    <a:lumMod val="65000"/>
                  </a:schemeClr>
                </a:solidFill>
                <a:latin typeface="Arial" pitchFamily="34" charset="0"/>
                <a:ea typeface="Times New Roman" pitchFamily="18" charset="0"/>
                <a:cs typeface="Arial" pitchFamily="34" charset="0"/>
              </a:rPr>
              <a:t>Study Group 3.2 </a:t>
            </a:r>
            <a:r>
              <a:rPr lang="en-US" sz="1400" b="1" dirty="0" smtClean="0">
                <a:solidFill>
                  <a:schemeClr val="bg1">
                    <a:lumMod val="65000"/>
                  </a:schemeClr>
                </a:solidFill>
                <a:ea typeface="Times New Roman" pitchFamily="18" charset="0"/>
              </a:rPr>
              <a:t>“Pipeline Integrity </a:t>
            </a:r>
            <a:r>
              <a:rPr lang="en-US" sz="1400" b="1" dirty="0">
                <a:solidFill>
                  <a:schemeClr val="bg1">
                    <a:lumMod val="65000"/>
                  </a:schemeClr>
                </a:solidFill>
                <a:latin typeface="Arial" pitchFamily="34" charset="0"/>
                <a:ea typeface="Times New Roman" pitchFamily="18" charset="0"/>
                <a:cs typeface="Arial" pitchFamily="34" charset="0"/>
              </a:rPr>
              <a:t>Management System”</a:t>
            </a:r>
            <a:endParaRPr lang="fr-FR" sz="1400" b="1" dirty="0">
              <a:solidFill>
                <a:schemeClr val="bg1">
                  <a:lumMod val="65000"/>
                </a:schemeClr>
              </a:solidFill>
              <a:latin typeface="Arial" pitchFamily="34" charset="0"/>
              <a:ea typeface="Times New Roman" pitchFamily="18" charset="0"/>
              <a:cs typeface="Arial" pitchFamily="34" charset="0"/>
            </a:endParaRPr>
          </a:p>
        </p:txBody>
      </p:sp>
      <p:sp>
        <p:nvSpPr>
          <p:cNvPr id="4" name="Rectangle 1"/>
          <p:cNvSpPr>
            <a:spLocks noChangeArrowheads="1"/>
          </p:cNvSpPr>
          <p:nvPr/>
        </p:nvSpPr>
        <p:spPr bwMode="auto">
          <a:xfrm>
            <a:off x="857224" y="1648414"/>
            <a:ext cx="7358114"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3-To inform new developments to reduce gaps that exist in terms of integrity threats  +  critical tasks that affect the integrity management</a:t>
            </a:r>
            <a:endParaRPr kumimoji="0" lang="en-US" b="1"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857224" y="2880366"/>
            <a:ext cx="7429552" cy="1477328"/>
          </a:xfrm>
          <a:prstGeom prst="rect">
            <a:avLst/>
          </a:prstGeom>
        </p:spPr>
        <p:txBody>
          <a:bodyPr wrap="square">
            <a:spAutoFit/>
          </a:bodyPr>
          <a:lstStyle/>
          <a:p>
            <a:pPr algn="just"/>
            <a:r>
              <a:rPr lang="en-GB" dirty="0">
                <a:latin typeface="Arial" pitchFamily="34" charset="0"/>
                <a:cs typeface="Arial" pitchFamily="34" charset="0"/>
              </a:rPr>
              <a:t>The questions N° 5, 7, 8, 9, 10, 11, 12, 13, and 14 of the previous SG 3.2’s questionnaire, about investigation into threats affecting the integrity of </a:t>
            </a:r>
            <a:r>
              <a:rPr lang="en-US" dirty="0">
                <a:latin typeface="Arial" pitchFamily="34" charset="0"/>
                <a:cs typeface="Arial" pitchFamily="34" charset="0"/>
              </a:rPr>
              <a:t>gas </a:t>
            </a:r>
            <a:r>
              <a:rPr lang="en-GB" dirty="0">
                <a:latin typeface="Arial" pitchFamily="34" charset="0"/>
                <a:cs typeface="Arial" pitchFamily="34" charset="0"/>
              </a:rPr>
              <a:t>pipelines and </a:t>
            </a:r>
            <a:r>
              <a:rPr lang="en-US" dirty="0">
                <a:latin typeface="Arial" pitchFamily="34" charset="0"/>
                <a:cs typeface="Arial" pitchFamily="34" charset="0"/>
              </a:rPr>
              <a:t>effectiveness of mitigation </a:t>
            </a:r>
            <a:r>
              <a:rPr lang="en-GB" dirty="0">
                <a:latin typeface="Arial" pitchFamily="34" charset="0"/>
                <a:cs typeface="Arial" pitchFamily="34" charset="0"/>
              </a:rPr>
              <a:t>measures to reduce the</a:t>
            </a:r>
            <a:r>
              <a:rPr lang="en-US" dirty="0">
                <a:latin typeface="Arial" pitchFamily="34" charset="0"/>
                <a:cs typeface="Arial" pitchFamily="34" charset="0"/>
              </a:rPr>
              <a:t> risk related to these threats, are the ones which will answer the point thee, </a:t>
            </a:r>
            <a:r>
              <a:rPr lang="en-US" dirty="0" smtClean="0">
                <a:latin typeface="Arial" pitchFamily="34" charset="0"/>
                <a:cs typeface="Arial" pitchFamily="34" charset="0"/>
              </a:rPr>
              <a:t>: </a:t>
            </a:r>
            <a:r>
              <a:rPr lang="en-US" b="1" dirty="0" smtClean="0">
                <a:latin typeface="Arial" pitchFamily="34" charset="0"/>
                <a:cs typeface="Arial" pitchFamily="34" charset="0"/>
              </a:rPr>
              <a:t>others questions ???</a:t>
            </a:r>
            <a:endParaRPr lang="fr-FR" b="1" dirty="0">
              <a:latin typeface="Arial" pitchFamily="34" charset="0"/>
              <a:cs typeface="Arial" pitchFamily="34" charset="0"/>
            </a:endParaRPr>
          </a:p>
        </p:txBody>
      </p:sp>
      <p:sp>
        <p:nvSpPr>
          <p:cNvPr id="9" name="Rectangle 8"/>
          <p:cNvSpPr/>
          <p:nvPr/>
        </p:nvSpPr>
        <p:spPr>
          <a:xfrm>
            <a:off x="857224" y="4523440"/>
            <a:ext cx="7858180" cy="1477328"/>
          </a:xfrm>
          <a:prstGeom prst="rect">
            <a:avLst/>
          </a:prstGeom>
        </p:spPr>
        <p:txBody>
          <a:bodyPr wrap="square">
            <a:spAutoFit/>
          </a:bodyPr>
          <a:lstStyle/>
          <a:p>
            <a:pPr algn="just"/>
            <a:r>
              <a:rPr lang="en-US" i="1" dirty="0">
                <a:solidFill>
                  <a:srgbClr val="002060"/>
                </a:solidFill>
                <a:latin typeface="Arial" pitchFamily="34" charset="0"/>
                <a:cs typeface="Arial" pitchFamily="34" charset="0"/>
              </a:rPr>
              <a:t>prerequisite when analyzing the questionnaire’s  answers, we have to distinguish between experienced companies  and   beginners  for this purpose it’s proposed to include a coefficient,  which take into account the gas network size and the years of gas operation ( we’ve to think how to link these parameters in order to get a logic and rich results) </a:t>
            </a:r>
            <a:endParaRPr lang="fr-FR" i="1" dirty="0">
              <a:solidFill>
                <a:srgbClr val="00206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3" name="Picture 4" descr="C:\Users\KZ1058\AppData\Local\Microsoft\Windows\Temporary Internet Files\Content.Outlook\ADWZTOLY\1_New IGU logo.jpg"/>
          <p:cNvPicPr>
            <a:picLocks noChangeAspect="1" noChangeArrowheads="1"/>
          </p:cNvPicPr>
          <p:nvPr/>
        </p:nvPicPr>
        <p:blipFill>
          <a:blip r:embed="rId2" cstate="print"/>
          <a:srcRect/>
          <a:stretch>
            <a:fillRect/>
          </a:stretch>
        </p:blipFill>
        <p:spPr bwMode="auto">
          <a:xfrm>
            <a:off x="7643813" y="0"/>
            <a:ext cx="1500187" cy="1084263"/>
          </a:xfrm>
          <a:prstGeom prst="rect">
            <a:avLst/>
          </a:prstGeom>
          <a:noFill/>
          <a:ln w="9525">
            <a:noFill/>
            <a:miter lim="800000"/>
            <a:headEnd/>
            <a:tailEnd/>
          </a:ln>
        </p:spPr>
      </p:pic>
      <p:sp>
        <p:nvSpPr>
          <p:cNvPr id="6" name="Rectangle 5"/>
          <p:cNvSpPr/>
          <p:nvPr/>
        </p:nvSpPr>
        <p:spPr>
          <a:xfrm>
            <a:off x="500034" y="6396335"/>
            <a:ext cx="7715304" cy="307777"/>
          </a:xfrm>
          <a:prstGeom prst="rect">
            <a:avLst/>
          </a:prstGeom>
        </p:spPr>
        <p:txBody>
          <a:bodyPr wrap="square">
            <a:spAutoFit/>
          </a:bodyPr>
          <a:lstStyle/>
          <a:p>
            <a:pPr lvl="0" algn="just" eaLnBrk="0" hangingPunct="0">
              <a:tabLst>
                <a:tab pos="457200" algn="l"/>
              </a:tabLst>
            </a:pPr>
            <a:r>
              <a:rPr lang="en-US" sz="1400" b="1" dirty="0">
                <a:solidFill>
                  <a:schemeClr val="bg1">
                    <a:lumMod val="65000"/>
                  </a:schemeClr>
                </a:solidFill>
                <a:latin typeface="Arial" pitchFamily="34" charset="0"/>
                <a:ea typeface="Times New Roman" pitchFamily="18" charset="0"/>
                <a:cs typeface="Arial" pitchFamily="34" charset="0"/>
              </a:rPr>
              <a:t>Study Group 3.2 </a:t>
            </a:r>
            <a:r>
              <a:rPr lang="en-US" sz="1400" b="1" dirty="0" smtClean="0">
                <a:solidFill>
                  <a:schemeClr val="bg1">
                    <a:lumMod val="65000"/>
                  </a:schemeClr>
                </a:solidFill>
                <a:ea typeface="Times New Roman" pitchFamily="18" charset="0"/>
              </a:rPr>
              <a:t>“Pipeline Integrity </a:t>
            </a:r>
            <a:r>
              <a:rPr lang="en-US" sz="1400" b="1" dirty="0">
                <a:solidFill>
                  <a:schemeClr val="bg1">
                    <a:lumMod val="65000"/>
                  </a:schemeClr>
                </a:solidFill>
                <a:latin typeface="Arial" pitchFamily="34" charset="0"/>
                <a:ea typeface="Times New Roman" pitchFamily="18" charset="0"/>
                <a:cs typeface="Arial" pitchFamily="34" charset="0"/>
              </a:rPr>
              <a:t>Management System”</a:t>
            </a:r>
            <a:endParaRPr lang="fr-FR" sz="1400" b="1" dirty="0">
              <a:solidFill>
                <a:schemeClr val="bg1">
                  <a:lumMod val="65000"/>
                </a:schemeClr>
              </a:solidFill>
              <a:latin typeface="Arial" pitchFamily="34" charset="0"/>
              <a:ea typeface="Times New Roman" pitchFamily="18" charset="0"/>
              <a:cs typeface="Arial" pitchFamily="34" charset="0"/>
            </a:endParaRPr>
          </a:p>
        </p:txBody>
      </p:sp>
      <p:sp>
        <p:nvSpPr>
          <p:cNvPr id="7" name="Rectangle 2"/>
          <p:cNvSpPr>
            <a:spLocks noChangeArrowheads="1"/>
          </p:cNvSpPr>
          <p:nvPr/>
        </p:nvSpPr>
        <p:spPr bwMode="auto">
          <a:xfrm>
            <a:off x="928662" y="1714488"/>
            <a:ext cx="7358114" cy="21544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371600" algn="l"/>
              </a:tabLst>
            </a:pP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4-To propose strategies to prolong the life of ageing pipes or to reclassify the ones in use.</a:t>
            </a:r>
          </a:p>
          <a:p>
            <a:pPr marL="0" marR="0" lvl="0" indent="0" algn="just" defTabSz="914400" rtl="0" eaLnBrk="1" fontAlgn="base" latinLnBrk="0" hangingPunct="1">
              <a:lnSpc>
                <a:spcPct val="100000"/>
              </a:lnSpc>
              <a:spcBef>
                <a:spcPct val="0"/>
              </a:spcBef>
              <a:spcAft>
                <a:spcPct val="0"/>
              </a:spcAft>
              <a:buClrTx/>
              <a:buSzTx/>
              <a:buFontTx/>
              <a:buNone/>
              <a:tabLst>
                <a:tab pos="1371600" algn="l"/>
              </a:tabLst>
            </a:pPr>
            <a:endParaRPr lang="en-US" b="1" dirty="0" smtClean="0">
              <a:ea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1371600" algn="l"/>
              </a:tabLst>
            </a:pP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just" defTabSz="914400" rtl="0" eaLnBrk="1" fontAlgn="base" latinLnBrk="0" hangingPunct="1">
              <a:lnSpc>
                <a:spcPct val="100000"/>
              </a:lnSpc>
              <a:spcBef>
                <a:spcPct val="0"/>
              </a:spcBef>
              <a:spcAft>
                <a:spcPct val="0"/>
              </a:spcAft>
              <a:buClrTx/>
              <a:buSzTx/>
              <a:buFontTx/>
              <a:buNone/>
              <a:tabLst>
                <a:tab pos="1371600" algn="l"/>
              </a:tabLst>
            </a:pPr>
            <a:endParaRPr kumimoji="0" lang="en-US" sz="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tab pos="1371600" algn="l"/>
              </a:tabLst>
            </a:pP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5- Describe what Governments (with the applications of new rules), companies and suppliers are doing to improve “Third party damage prevention”. </a:t>
            </a:r>
            <a:endParaRPr kumimoji="0" lang="en-US" b="1"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3"/>
          <p:cNvSpPr>
            <a:spLocks noChangeArrowheads="1"/>
          </p:cNvSpPr>
          <p:nvPr/>
        </p:nvSpPr>
        <p:spPr bwMode="auto">
          <a:xfrm>
            <a:off x="1000100" y="4214818"/>
            <a:ext cx="7429552"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Here also proposal to establish a questionnaire in order to get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fr-FR"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Strategies  of gas companies </a:t>
            </a:r>
            <a:endParaRPr kumimoji="0" lang="fr-FR"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best practices of natural gas pipeline operators </a:t>
            </a:r>
            <a:endParaRPr kumimoji="0" lang="fr-FR"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other  ??????</a:t>
            </a:r>
            <a:endParaRPr kumimoji="0" lang="en-US"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3" name="Picture 4" descr="C:\Users\KZ1058\AppData\Local\Microsoft\Windows\Temporary Internet Files\Content.Outlook\ADWZTOLY\1_New IGU logo.jpg"/>
          <p:cNvPicPr>
            <a:picLocks noChangeAspect="1" noChangeArrowheads="1"/>
          </p:cNvPicPr>
          <p:nvPr/>
        </p:nvPicPr>
        <p:blipFill>
          <a:blip r:embed="rId2" cstate="print"/>
          <a:srcRect/>
          <a:stretch>
            <a:fillRect/>
          </a:stretch>
        </p:blipFill>
        <p:spPr bwMode="auto">
          <a:xfrm>
            <a:off x="7643813" y="0"/>
            <a:ext cx="1500187" cy="1084263"/>
          </a:xfrm>
          <a:prstGeom prst="rect">
            <a:avLst/>
          </a:prstGeom>
          <a:noFill/>
          <a:ln w="9525">
            <a:noFill/>
            <a:miter lim="800000"/>
            <a:headEnd/>
            <a:tailEnd/>
          </a:ln>
        </p:spPr>
      </p:pic>
      <p:sp>
        <p:nvSpPr>
          <p:cNvPr id="6" name="Rectangle 5"/>
          <p:cNvSpPr/>
          <p:nvPr/>
        </p:nvSpPr>
        <p:spPr>
          <a:xfrm>
            <a:off x="500034" y="6396335"/>
            <a:ext cx="7715304" cy="307777"/>
          </a:xfrm>
          <a:prstGeom prst="rect">
            <a:avLst/>
          </a:prstGeom>
        </p:spPr>
        <p:txBody>
          <a:bodyPr wrap="square">
            <a:spAutoFit/>
          </a:bodyPr>
          <a:lstStyle/>
          <a:p>
            <a:pPr lvl="0" algn="just" eaLnBrk="0" hangingPunct="0">
              <a:tabLst>
                <a:tab pos="457200" algn="l"/>
              </a:tabLst>
            </a:pPr>
            <a:r>
              <a:rPr lang="en-US" sz="1400" b="1" dirty="0">
                <a:solidFill>
                  <a:schemeClr val="bg1">
                    <a:lumMod val="65000"/>
                  </a:schemeClr>
                </a:solidFill>
                <a:latin typeface="Arial" pitchFamily="34" charset="0"/>
                <a:ea typeface="Times New Roman" pitchFamily="18" charset="0"/>
                <a:cs typeface="Arial" pitchFamily="34" charset="0"/>
              </a:rPr>
              <a:t>Study Group 3.2 </a:t>
            </a:r>
            <a:r>
              <a:rPr lang="en-US" sz="1400" b="1" dirty="0" smtClean="0">
                <a:solidFill>
                  <a:schemeClr val="bg1">
                    <a:lumMod val="65000"/>
                  </a:schemeClr>
                </a:solidFill>
                <a:ea typeface="Times New Roman" pitchFamily="18" charset="0"/>
              </a:rPr>
              <a:t>“Pipeline Integrity </a:t>
            </a:r>
            <a:r>
              <a:rPr lang="en-US" sz="1400" b="1" dirty="0">
                <a:solidFill>
                  <a:schemeClr val="bg1">
                    <a:lumMod val="65000"/>
                  </a:schemeClr>
                </a:solidFill>
                <a:latin typeface="Arial" pitchFamily="34" charset="0"/>
                <a:ea typeface="Times New Roman" pitchFamily="18" charset="0"/>
                <a:cs typeface="Arial" pitchFamily="34" charset="0"/>
              </a:rPr>
              <a:t>Management System”</a:t>
            </a:r>
            <a:endParaRPr lang="fr-FR" sz="1400" b="1" dirty="0">
              <a:solidFill>
                <a:schemeClr val="bg1">
                  <a:lumMod val="65000"/>
                </a:schemeClr>
              </a:solidFill>
              <a:latin typeface="Arial" pitchFamily="34" charset="0"/>
              <a:ea typeface="Times New Roman" pitchFamily="18" charset="0"/>
              <a:cs typeface="Arial" pitchFamily="34" charset="0"/>
            </a:endParaRPr>
          </a:p>
        </p:txBody>
      </p:sp>
      <p:sp>
        <p:nvSpPr>
          <p:cNvPr id="4" name="Rectangle 1"/>
          <p:cNvSpPr>
            <a:spLocks noChangeArrowheads="1"/>
          </p:cNvSpPr>
          <p:nvPr/>
        </p:nvSpPr>
        <p:spPr bwMode="auto">
          <a:xfrm>
            <a:off x="642910" y="1357298"/>
            <a:ext cx="785818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6-Provide appropriate competence to personnel who perform qualified tasks </a:t>
            </a:r>
            <a:endParaRPr kumimoji="0" lang="en-US" b="1"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2"/>
          <p:cNvSpPr>
            <a:spLocks noChangeArrowheads="1"/>
          </p:cNvSpPr>
          <p:nvPr/>
        </p:nvSpPr>
        <p:spPr bwMode="auto">
          <a:xfrm>
            <a:off x="857224" y="2857496"/>
            <a:ext cx="7429552"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GB"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Definition of training programmes </a:t>
            </a:r>
            <a:endParaRPr kumimoji="0" lang="fr-F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targeted jobs or activities </a:t>
            </a:r>
            <a:endParaRPr kumimoji="0" lang="fr-F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GB"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Internal or external means (or both)for training the employees.</a:t>
            </a:r>
          </a:p>
          <a:p>
            <a:pPr marL="0" marR="0" lvl="0" indent="0" algn="l" defTabSz="914400" rtl="0" eaLnBrk="0" fontAlgn="base" latinLnBrk="0" hangingPunct="0">
              <a:lnSpc>
                <a:spcPct val="100000"/>
              </a:lnSpc>
              <a:spcBef>
                <a:spcPct val="0"/>
              </a:spcBef>
              <a:spcAft>
                <a:spcPct val="0"/>
              </a:spcAft>
              <a:buClrTx/>
              <a:buSzTx/>
              <a:buFontTx/>
              <a:buAutoNum type="arabicPeriod"/>
              <a:tabLst/>
            </a:pPr>
            <a:r>
              <a:rPr lang="en-GB" i="1" dirty="0" smtClean="0">
                <a:latin typeface="Arial" pitchFamily="34" charset="0"/>
                <a:ea typeface="Times New Roman" pitchFamily="18" charset="0"/>
                <a:cs typeface="Arial" pitchFamily="34" charset="0"/>
              </a:rPr>
              <a:t>Other ?????</a:t>
            </a:r>
            <a:r>
              <a:rPr kumimoji="0" lang="en-GB"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fr-F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6"/>
          <p:cNvSpPr/>
          <p:nvPr/>
        </p:nvSpPr>
        <p:spPr>
          <a:xfrm>
            <a:off x="857224" y="2285992"/>
            <a:ext cx="7429552" cy="369332"/>
          </a:xfrm>
          <a:prstGeom prst="rect">
            <a:avLst/>
          </a:prstGeom>
        </p:spPr>
        <p:txBody>
          <a:bodyPr wrap="square">
            <a:spAutoFit/>
          </a:bodyPr>
          <a:lstStyle/>
          <a:p>
            <a:pPr lvl="0" algn="just" fontAlgn="base">
              <a:spcBef>
                <a:spcPct val="0"/>
              </a:spcBef>
              <a:spcAft>
                <a:spcPct val="0"/>
              </a:spcAft>
            </a:pPr>
            <a:r>
              <a:rPr kumimoji="0" lang="en-US"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Here also proposal to establish a questionnaire in order to get  :</a:t>
            </a:r>
            <a:endParaRPr kumimoji="0" lang="fr-FR"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_Thème Office">
      <a:majorFont>
        <a:latin typeface="Vrinda"/>
        <a:ea typeface="Vrinda"/>
        <a:cs typeface="Vrinda"/>
      </a:majorFont>
      <a:minorFont>
        <a:latin typeface="Vrinda"/>
        <a:ea typeface="Vrinda"/>
        <a:cs typeface="Vrind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w="9525">
          <a:noFill/>
          <a:miter lim="800000"/>
          <a:headEnd/>
          <a:tailEnd/>
        </a:ln>
      </a:spPr>
      <a:bodyPr vert="horz" wrap="square" lIns="91440" tIns="45720" rIns="91440" bIns="45720" numCol="1" anchor="t" anchorCtr="0" compatLnSpc="1">
        <a:prstTxWarp prst="textNoShape">
          <a:avLst/>
        </a:prstTxWarp>
        <a:normAutofit/>
      </a:bodyPr>
      <a:lstStyle>
        <a:defPPr marL="0" marR="0" indent="0" algn="l" defTabSz="914400" rtl="0" eaLnBrk="0" fontAlgn="base" latinLnBrk="0" hangingPunct="0">
          <a:lnSpc>
            <a:spcPct val="60000"/>
          </a:lnSpc>
          <a:spcBef>
            <a:spcPct val="20000"/>
          </a:spcBef>
          <a:spcAft>
            <a:spcPct val="0"/>
          </a:spcAft>
          <a:buClrTx/>
          <a:buSzTx/>
          <a:buFontTx/>
          <a:buNone/>
          <a:tabLst/>
          <a:defRPr kumimoji="0" sz="3600" b="0" i="0" u="none" strike="noStrike" kern="1200" cap="none" spc="0" normalizeH="0" baseline="0" noProof="0" smtClean="0">
            <a:ln>
              <a:noFill/>
            </a:ln>
            <a:solidFill>
              <a:srgbClr val="3B4247"/>
            </a:solidFill>
            <a:effectLst/>
            <a:uLnTx/>
            <a:uFillTx/>
            <a:latin typeface="Vrinda" pitchFamily="2" charset="0"/>
            <a:ea typeface="+mn-ea"/>
            <a:cs typeface="Vrinda" pitchFamily="2" charset="0"/>
          </a:defRPr>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2834</TotalTime>
  <Words>1175</Words>
  <Application>Microsoft Office PowerPoint</Application>
  <PresentationFormat>Affichage à l'écran (4:3)</PresentationFormat>
  <Paragraphs>262</Paragraphs>
  <Slides>13</Slides>
  <Notes>1</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1_Thème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Antoine Beaulieu</dc:creator>
  <cp:lastModifiedBy>GRTG</cp:lastModifiedBy>
  <cp:revision>213</cp:revision>
  <cp:lastPrinted>2012-05-09T10:04:35Z</cp:lastPrinted>
  <dcterms:created xsi:type="dcterms:W3CDTF">2012-05-09T09:00:44Z</dcterms:created>
  <dcterms:modified xsi:type="dcterms:W3CDTF">2012-11-02T06:18:59Z</dcterms:modified>
</cp:coreProperties>
</file>